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1" r:id="rId15"/>
    <p:sldId id="272" r:id="rId16"/>
    <p:sldId id="273" r:id="rId17"/>
    <p:sldId id="274" r:id="rId18"/>
    <p:sldId id="282" r:id="rId19"/>
    <p:sldId id="275" r:id="rId20"/>
    <p:sldId id="276" r:id="rId21"/>
    <p:sldId id="277" r:id="rId22"/>
    <p:sldId id="278" r:id="rId23"/>
    <p:sldId id="279" r:id="rId24"/>
    <p:sldId id="280" r:id="rId25"/>
    <p:sldId id="281" r:id="rId26"/>
    <p:sldId id="283" r:id="rId27"/>
    <p:sldId id="284" r:id="rId28"/>
    <p:sldId id="285" r:id="rId29"/>
    <p:sldId id="288" r:id="rId30"/>
    <p:sldId id="287" r:id="rId31"/>
    <p:sldId id="289" r:id="rId32"/>
    <p:sldId id="290" r:id="rId33"/>
    <p:sldId id="291" r:id="rId34"/>
    <p:sldId id="292" r:id="rId35"/>
    <p:sldId id="293" r:id="rId36"/>
    <p:sldId id="294" r:id="rId37"/>
    <p:sldId id="295" r:id="rId38"/>
    <p:sldId id="300" r:id="rId39"/>
    <p:sldId id="296" r:id="rId40"/>
    <p:sldId id="297" r:id="rId41"/>
    <p:sldId id="298" r:id="rId42"/>
    <p:sldId id="299" r:id="rId43"/>
    <p:sldId id="301" r:id="rId44"/>
    <p:sldId id="304" r:id="rId45"/>
    <p:sldId id="302" r:id="rId46"/>
    <p:sldId id="303" r:id="rId47"/>
    <p:sldId id="305" r:id="rId48"/>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330"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D1F8D42D-7AB6-4884-A056-C34097412F76}" type="presOf" srcId="{263A050A-58F5-4649-B387-9AE24ABBA6CD}" destId="{F9D33CB6-2574-40F1-8BC1-BEB3CD127F75}" srcOrd="0" destOrd="0" presId="urn:microsoft.com/office/officeart/2005/8/layout/default#1"/>
    <dgm:cxn modelId="{81CCD60B-69B1-4F1F-B05E-1B19FB304BD4}"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E2CF0808-903E-47FF-AD09-742F127F5B70}" type="presParOf" srcId="{F9D33CB6-2574-40F1-8BC1-BEB3CD127F75}" destId="{15401ABF-56DF-4D55-A618-E87133E74D5A}" srcOrd="0" destOrd="0" presId="urn:microsoft.com/office/officeart/2005/8/layout/default#1"/>
  </dgm:cxnLst>
  <dgm:bg/>
  <dgm:whole/>
</dgm:dataModel>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3.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 Id="rId4" Type="http://schemas.openxmlformats.org/officeDocument/2006/relationships/image" Target="../media/image2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8.wmf"/><Relationship Id="rId1" Type="http://schemas.openxmlformats.org/officeDocument/2006/relationships/image" Target="../media/image23.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image" Target="../media/image47.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9.e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wmf"/><Relationship Id="rId1" Type="http://schemas.openxmlformats.org/officeDocument/2006/relationships/image" Target="../media/image50.emf"/><Relationship Id="rId5" Type="http://schemas.openxmlformats.org/officeDocument/2006/relationships/image" Target="../media/image54.wmf"/><Relationship Id="rId4" Type="http://schemas.openxmlformats.org/officeDocument/2006/relationships/image" Target="../media/image53.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58.wmf"/><Relationship Id="rId2" Type="http://schemas.openxmlformats.org/officeDocument/2006/relationships/image" Target="../media/image57.wmf"/><Relationship Id="rId1" Type="http://schemas.openxmlformats.org/officeDocument/2006/relationships/image" Target="../media/image56.emf"/><Relationship Id="rId5" Type="http://schemas.openxmlformats.org/officeDocument/2006/relationships/image" Target="../media/image60.wmf"/><Relationship Id="rId4" Type="http://schemas.openxmlformats.org/officeDocument/2006/relationships/image" Target="../media/image59.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62.wmf"/><Relationship Id="rId2" Type="http://schemas.openxmlformats.org/officeDocument/2006/relationships/image" Target="../media/image61.wmf"/><Relationship Id="rId1" Type="http://schemas.openxmlformats.org/officeDocument/2006/relationships/image" Target="../media/image56.emf"/><Relationship Id="rId6" Type="http://schemas.openxmlformats.org/officeDocument/2006/relationships/image" Target="../media/image65.wmf"/><Relationship Id="rId5" Type="http://schemas.openxmlformats.org/officeDocument/2006/relationships/image" Target="../media/image64.wmf"/><Relationship Id="rId4" Type="http://schemas.openxmlformats.org/officeDocument/2006/relationships/image" Target="../media/image63.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68.wmf"/><Relationship Id="rId2" Type="http://schemas.openxmlformats.org/officeDocument/2006/relationships/image" Target="../media/image67.wmf"/><Relationship Id="rId1" Type="http://schemas.openxmlformats.org/officeDocument/2006/relationships/image" Target="../media/image66.wmf"/><Relationship Id="rId4" Type="http://schemas.openxmlformats.org/officeDocument/2006/relationships/image" Target="../media/image69.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71.wmf"/><Relationship Id="rId2" Type="http://schemas.openxmlformats.org/officeDocument/2006/relationships/image" Target="../media/image64.wmf"/><Relationship Id="rId1" Type="http://schemas.openxmlformats.org/officeDocument/2006/relationships/image" Target="../media/image49.emf"/><Relationship Id="rId4" Type="http://schemas.openxmlformats.org/officeDocument/2006/relationships/image" Target="../media/image72.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73.wmf"/><Relationship Id="rId1" Type="http://schemas.openxmlformats.org/officeDocument/2006/relationships/image" Target="../media/image65.wmf"/><Relationship Id="rId4" Type="http://schemas.openxmlformats.org/officeDocument/2006/relationships/image" Target="../media/image74.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77.wmf"/><Relationship Id="rId2" Type="http://schemas.openxmlformats.org/officeDocument/2006/relationships/image" Target="../media/image76.emf"/><Relationship Id="rId1" Type="http://schemas.openxmlformats.org/officeDocument/2006/relationships/image" Target="../media/image75.emf"/><Relationship Id="rId4" Type="http://schemas.openxmlformats.org/officeDocument/2006/relationships/image" Target="../media/image78.wmf"/></Relationships>
</file>

<file path=ppt/drawings/_rels/vmlDrawing19.vml.rels><?xml version="1.0" encoding="UTF-8" standalone="yes"?>
<Relationships xmlns="http://schemas.openxmlformats.org/package/2006/relationships"><Relationship Id="rId8" Type="http://schemas.openxmlformats.org/officeDocument/2006/relationships/image" Target="../media/image85.wmf"/><Relationship Id="rId3" Type="http://schemas.openxmlformats.org/officeDocument/2006/relationships/image" Target="../media/image81.wmf"/><Relationship Id="rId7" Type="http://schemas.openxmlformats.org/officeDocument/2006/relationships/image" Target="../media/image84.wmf"/><Relationship Id="rId2" Type="http://schemas.openxmlformats.org/officeDocument/2006/relationships/image" Target="../media/image80.emf"/><Relationship Id="rId1" Type="http://schemas.openxmlformats.org/officeDocument/2006/relationships/image" Target="../media/image79.wmf"/><Relationship Id="rId6" Type="http://schemas.openxmlformats.org/officeDocument/2006/relationships/image" Target="../media/image61.wmf"/><Relationship Id="rId5" Type="http://schemas.openxmlformats.org/officeDocument/2006/relationships/image" Target="../media/image83.wmf"/><Relationship Id="rId4" Type="http://schemas.openxmlformats.org/officeDocument/2006/relationships/image" Target="../media/image82.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89.wmf"/><Relationship Id="rId2" Type="http://schemas.openxmlformats.org/officeDocument/2006/relationships/image" Target="../media/image88.wmf"/><Relationship Id="rId1" Type="http://schemas.openxmlformats.org/officeDocument/2006/relationships/image" Target="../media/image87.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91.wmf"/><Relationship Id="rId2" Type="http://schemas.openxmlformats.org/officeDocument/2006/relationships/image" Target="../media/image90.wmf"/><Relationship Id="rId1" Type="http://schemas.openxmlformats.org/officeDocument/2006/relationships/image" Target="../media/image75.emf"/><Relationship Id="rId5" Type="http://schemas.openxmlformats.org/officeDocument/2006/relationships/image" Target="../media/image93.wmf"/><Relationship Id="rId4" Type="http://schemas.openxmlformats.org/officeDocument/2006/relationships/image" Target="../media/image92.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95.wmf"/><Relationship Id="rId1" Type="http://schemas.openxmlformats.org/officeDocument/2006/relationships/image" Target="../media/image94.wmf"/></Relationships>
</file>

<file path=ppt/drawings/_rels/vmlDrawing23.vml.rels><?xml version="1.0" encoding="UTF-8" standalone="yes"?>
<Relationships xmlns="http://schemas.openxmlformats.org/package/2006/relationships"><Relationship Id="rId3" Type="http://schemas.openxmlformats.org/officeDocument/2006/relationships/image" Target="../media/image77.wmf"/><Relationship Id="rId2" Type="http://schemas.openxmlformats.org/officeDocument/2006/relationships/image" Target="../media/image97.emf"/><Relationship Id="rId1" Type="http://schemas.openxmlformats.org/officeDocument/2006/relationships/image" Target="../media/image96.emf"/><Relationship Id="rId5" Type="http://schemas.openxmlformats.org/officeDocument/2006/relationships/image" Target="../media/image98.wmf"/><Relationship Id="rId4" Type="http://schemas.openxmlformats.org/officeDocument/2006/relationships/image" Target="../media/image78.wmf"/></Relationships>
</file>

<file path=ppt/drawings/_rels/vmlDrawing24.vml.rels><?xml version="1.0" encoding="UTF-8" standalone="yes"?>
<Relationships xmlns="http://schemas.openxmlformats.org/package/2006/relationships"><Relationship Id="rId8" Type="http://schemas.openxmlformats.org/officeDocument/2006/relationships/image" Target="../media/image105.wmf"/><Relationship Id="rId3" Type="http://schemas.openxmlformats.org/officeDocument/2006/relationships/image" Target="../media/image101.wmf"/><Relationship Id="rId7" Type="http://schemas.openxmlformats.org/officeDocument/2006/relationships/image" Target="../media/image104.wmf"/><Relationship Id="rId2" Type="http://schemas.openxmlformats.org/officeDocument/2006/relationships/image" Target="../media/image100.wmf"/><Relationship Id="rId1" Type="http://schemas.openxmlformats.org/officeDocument/2006/relationships/image" Target="../media/image99.emf"/><Relationship Id="rId6" Type="http://schemas.openxmlformats.org/officeDocument/2006/relationships/image" Target="../media/image103.wmf"/><Relationship Id="rId5" Type="http://schemas.openxmlformats.org/officeDocument/2006/relationships/image" Target="../media/image61.wmf"/><Relationship Id="rId4" Type="http://schemas.openxmlformats.org/officeDocument/2006/relationships/image" Target="../media/image102.wmf"/><Relationship Id="rId9" Type="http://schemas.openxmlformats.org/officeDocument/2006/relationships/image" Target="../media/image106.wmf"/></Relationships>
</file>

<file path=ppt/drawings/_rels/vmlDrawing25.vml.rels><?xml version="1.0" encoding="UTF-8" standalone="yes"?>
<Relationships xmlns="http://schemas.openxmlformats.org/package/2006/relationships"><Relationship Id="rId3" Type="http://schemas.openxmlformats.org/officeDocument/2006/relationships/image" Target="../media/image89.wmf"/><Relationship Id="rId2" Type="http://schemas.openxmlformats.org/officeDocument/2006/relationships/image" Target="../media/image110.wmf"/><Relationship Id="rId1" Type="http://schemas.openxmlformats.org/officeDocument/2006/relationships/image" Target="../media/image109.w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112.wmf"/><Relationship Id="rId2" Type="http://schemas.openxmlformats.org/officeDocument/2006/relationships/image" Target="../media/image111.wmf"/><Relationship Id="rId1" Type="http://schemas.openxmlformats.org/officeDocument/2006/relationships/image" Target="../media/image96.emf"/><Relationship Id="rId4" Type="http://schemas.openxmlformats.org/officeDocument/2006/relationships/image" Target="../media/image113.wmf"/></Relationships>
</file>

<file path=ppt/drawings/_rels/vmlDrawing27.vml.rels><?xml version="1.0" encoding="UTF-8" standalone="yes"?>
<Relationships xmlns="http://schemas.openxmlformats.org/package/2006/relationships"><Relationship Id="rId3" Type="http://schemas.openxmlformats.org/officeDocument/2006/relationships/image" Target="../media/image116.wmf"/><Relationship Id="rId2" Type="http://schemas.openxmlformats.org/officeDocument/2006/relationships/image" Target="../media/image115.wmf"/><Relationship Id="rId1" Type="http://schemas.openxmlformats.org/officeDocument/2006/relationships/image" Target="../media/image1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F5CFCD-0698-4D52-853D-8DC8A5929BC9}" type="datetimeFigureOut">
              <a:rPr lang="vi-VN" smtClean="0"/>
              <a:pPr/>
              <a:t>27/06/2020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85460A-0F76-40F1-991C-57B50B4AC8C2}"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27/06/2020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27/06/2020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F75A3F8-F74E-44D4-B722-480E72BC9087}" type="datetimeFigureOut">
              <a:rPr lang="vi-VN" smtClean="0"/>
              <a:pPr/>
              <a:t>27/06/2020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DF75A3F8-F74E-44D4-B722-480E72BC9087}" type="datetimeFigureOut">
              <a:rPr lang="vi-VN" smtClean="0"/>
              <a:pPr/>
              <a:t>27/06/2020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DF75A3F8-F74E-44D4-B722-480E72BC9087}" type="datetimeFigureOut">
              <a:rPr lang="vi-VN" smtClean="0"/>
              <a:pPr/>
              <a:t>27/06/2020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DF75A3F8-F74E-44D4-B722-480E72BC9087}" type="datetimeFigureOut">
              <a:rPr lang="vi-VN" smtClean="0"/>
              <a:pPr/>
              <a:t>27/06/2020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75A3F8-F74E-44D4-B722-480E72BC9087}" type="datetimeFigureOut">
              <a:rPr lang="vi-VN" smtClean="0"/>
              <a:pPr/>
              <a:t>27/06/2020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75A3F8-F74E-44D4-B722-480E72BC9087}" type="datetimeFigureOut">
              <a:rPr lang="vi-VN" smtClean="0"/>
              <a:pPr/>
              <a:t>27/06/2020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75A3F8-F74E-44D4-B722-480E72BC9087}" type="datetimeFigureOut">
              <a:rPr lang="vi-VN" smtClean="0"/>
              <a:pPr/>
              <a:t>27/06/2020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27/06/2020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27/06/2020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75A3F8-F74E-44D4-B722-480E72BC9087}" type="datetimeFigureOut">
              <a:rPr lang="vi-VN" smtClean="0"/>
              <a:pPr/>
              <a:t>27/06/2020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E13341-F94B-4B62-B8F9-8BE9DD9956F8}"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oleObject9.bin"/></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oleObject" Target="../embeddings/oleObject11.bin"/><Relationship Id="rId4" Type="http://schemas.openxmlformats.org/officeDocument/2006/relationships/oleObject" Target="../embeddings/oleObject10.bin"/></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oleObject" Target="../embeddings/oleObject14.bin"/><Relationship Id="rId4" Type="http://schemas.openxmlformats.org/officeDocument/2006/relationships/oleObject" Target="../embeddings/oleObject13.bin"/></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18.bin"/><Relationship Id="rId5" Type="http://schemas.openxmlformats.org/officeDocument/2006/relationships/oleObject" Target="../embeddings/oleObject17.bin"/><Relationship Id="rId4" Type="http://schemas.openxmlformats.org/officeDocument/2006/relationships/oleObject" Target="../embeddings/oleObject16.bin"/></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oleObject" Target="../embeddings/oleObject21.bin"/><Relationship Id="rId4" Type="http://schemas.openxmlformats.org/officeDocument/2006/relationships/oleObject" Target="../embeddings/oleObject20.bin"/></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oleObject22.bin"/></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oleObject" Target="../embeddings/oleObject25.bin"/><Relationship Id="rId4" Type="http://schemas.openxmlformats.org/officeDocument/2006/relationships/oleObject" Target="../embeddings/oleObject24.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slideLayout" Target="../slideLayouts/slideLayout2.xml"/><Relationship Id="rId5" Type="http://schemas.openxmlformats.org/officeDocument/2006/relationships/image" Target="../media/image37.wmf"/><Relationship Id="rId4" Type="http://schemas.openxmlformats.org/officeDocument/2006/relationships/image" Target="../media/image36.wmf"/></Relationships>
</file>

<file path=ppt/slides/_rels/slide21.x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emf"/><Relationship Id="rId1" Type="http://schemas.openxmlformats.org/officeDocument/2006/relationships/slideLayout" Target="../slideLayouts/slideLayout2.xml"/><Relationship Id="rId4" Type="http://schemas.openxmlformats.org/officeDocument/2006/relationships/image" Target="../media/image46.e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oleObject" Target="../embeddings/oleObject27.bin"/></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30.xml.rels><?xml version="1.0" encoding="UTF-8" standalone="yes"?>
<Relationships xmlns="http://schemas.openxmlformats.org/package/2006/relationships"><Relationship Id="rId8" Type="http://schemas.openxmlformats.org/officeDocument/2006/relationships/oleObject" Target="../embeddings/oleObject33.bin"/><Relationship Id="rId3" Type="http://schemas.openxmlformats.org/officeDocument/2006/relationships/oleObject" Target="../embeddings/oleObject29.bin"/><Relationship Id="rId7" Type="http://schemas.openxmlformats.org/officeDocument/2006/relationships/oleObject" Target="../embeddings/oleObject32.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31.bin"/><Relationship Id="rId5" Type="http://schemas.openxmlformats.org/officeDocument/2006/relationships/oleObject" Target="../embeddings/oleObject30.bin"/><Relationship Id="rId4" Type="http://schemas.openxmlformats.org/officeDocument/2006/relationships/image" Target="../media/image55.png"/></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34.bin"/><Relationship Id="rId7" Type="http://schemas.openxmlformats.org/officeDocument/2006/relationships/oleObject" Target="../embeddings/oleObject38.bin"/><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oleObject" Target="../embeddings/oleObject37.bin"/><Relationship Id="rId5" Type="http://schemas.openxmlformats.org/officeDocument/2006/relationships/oleObject" Target="../embeddings/oleObject36.bin"/><Relationship Id="rId4" Type="http://schemas.openxmlformats.org/officeDocument/2006/relationships/oleObject" Target="../embeddings/oleObject35.bin"/></Relationships>
</file>

<file path=ppt/slides/_rels/slide32.xml.rels><?xml version="1.0" encoding="UTF-8" standalone="yes"?>
<Relationships xmlns="http://schemas.openxmlformats.org/package/2006/relationships"><Relationship Id="rId8" Type="http://schemas.openxmlformats.org/officeDocument/2006/relationships/oleObject" Target="../embeddings/oleObject44.bin"/><Relationship Id="rId3" Type="http://schemas.openxmlformats.org/officeDocument/2006/relationships/oleObject" Target="../embeddings/oleObject39.bin"/><Relationship Id="rId7" Type="http://schemas.openxmlformats.org/officeDocument/2006/relationships/oleObject" Target="../embeddings/oleObject43.bin"/><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oleObject" Target="../embeddings/oleObject42.bin"/><Relationship Id="rId5" Type="http://schemas.openxmlformats.org/officeDocument/2006/relationships/oleObject" Target="../embeddings/oleObject41.bin"/><Relationship Id="rId4" Type="http://schemas.openxmlformats.org/officeDocument/2006/relationships/oleObject" Target="../embeddings/oleObject40.bin"/></Relationships>
</file>

<file path=ppt/slides/_rels/slide33.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oleObject" Target="../embeddings/oleObject48.bin"/><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oleObject" Target="../embeddings/oleObject47.bin"/><Relationship Id="rId5" Type="http://schemas.openxmlformats.org/officeDocument/2006/relationships/oleObject" Target="../embeddings/oleObject46.bin"/><Relationship Id="rId4" Type="http://schemas.openxmlformats.org/officeDocument/2006/relationships/oleObject" Target="../embeddings/oleObject45.bin"/></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49.bin"/><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oleObject" Target="../embeddings/oleObject52.bin"/><Relationship Id="rId5" Type="http://schemas.openxmlformats.org/officeDocument/2006/relationships/oleObject" Target="../embeddings/oleObject51.bin"/><Relationship Id="rId4" Type="http://schemas.openxmlformats.org/officeDocument/2006/relationships/oleObject" Target="../embeddings/oleObject50.bin"/></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53.bin"/><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oleObject" Target="../embeddings/oleObject56.bin"/><Relationship Id="rId5" Type="http://schemas.openxmlformats.org/officeDocument/2006/relationships/oleObject" Target="../embeddings/oleObject55.bin"/><Relationship Id="rId4" Type="http://schemas.openxmlformats.org/officeDocument/2006/relationships/oleObject" Target="../embeddings/oleObject54.bin"/></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57.bin"/><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oleObject" Target="../embeddings/oleObject60.bin"/><Relationship Id="rId5" Type="http://schemas.openxmlformats.org/officeDocument/2006/relationships/oleObject" Target="../embeddings/oleObject59.bin"/><Relationship Id="rId4" Type="http://schemas.openxmlformats.org/officeDocument/2006/relationships/oleObject" Target="../embeddings/oleObject58.bin"/></Relationships>
</file>

<file path=ppt/slides/_rels/slide37.xml.rels><?xml version="1.0" encoding="UTF-8" standalone="yes"?>
<Relationships xmlns="http://schemas.openxmlformats.org/package/2006/relationships"><Relationship Id="rId8" Type="http://schemas.openxmlformats.org/officeDocument/2006/relationships/oleObject" Target="../embeddings/oleObject66.bin"/><Relationship Id="rId3" Type="http://schemas.openxmlformats.org/officeDocument/2006/relationships/oleObject" Target="../embeddings/oleObject61.bin"/><Relationship Id="rId7" Type="http://schemas.openxmlformats.org/officeDocument/2006/relationships/oleObject" Target="../embeddings/oleObject65.bin"/><Relationship Id="rId2" Type="http://schemas.openxmlformats.org/officeDocument/2006/relationships/slideLayout" Target="../slideLayouts/slideLayout2.xml"/><Relationship Id="rId1" Type="http://schemas.openxmlformats.org/officeDocument/2006/relationships/vmlDrawing" Target="../drawings/vmlDrawing19.vml"/><Relationship Id="rId6" Type="http://schemas.openxmlformats.org/officeDocument/2006/relationships/oleObject" Target="../embeddings/oleObject64.bin"/><Relationship Id="rId5" Type="http://schemas.openxmlformats.org/officeDocument/2006/relationships/oleObject" Target="../embeddings/oleObject63.bin"/><Relationship Id="rId10" Type="http://schemas.openxmlformats.org/officeDocument/2006/relationships/oleObject" Target="../embeddings/oleObject68.bin"/><Relationship Id="rId4" Type="http://schemas.openxmlformats.org/officeDocument/2006/relationships/oleObject" Target="../embeddings/oleObject62.bin"/><Relationship Id="rId9" Type="http://schemas.openxmlformats.org/officeDocument/2006/relationships/oleObject" Target="../embeddings/oleObject67.bin"/></Relationships>
</file>

<file path=ppt/slides/_rels/slide38.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69.bin"/><Relationship Id="rId2" Type="http://schemas.openxmlformats.org/officeDocument/2006/relationships/slideLayout" Target="../slideLayouts/slideLayout2.xml"/><Relationship Id="rId1" Type="http://schemas.openxmlformats.org/officeDocument/2006/relationships/vmlDrawing" Target="../drawings/vmlDrawing20.vml"/><Relationship Id="rId5" Type="http://schemas.openxmlformats.org/officeDocument/2006/relationships/oleObject" Target="../embeddings/oleObject71.bin"/><Relationship Id="rId4" Type="http://schemas.openxmlformats.org/officeDocument/2006/relationships/oleObject" Target="../embeddings/oleObject70.bin"/></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72.bin"/><Relationship Id="rId7" Type="http://schemas.openxmlformats.org/officeDocument/2006/relationships/oleObject" Target="../embeddings/oleObject76.bin"/><Relationship Id="rId2" Type="http://schemas.openxmlformats.org/officeDocument/2006/relationships/slideLayout" Target="../slideLayouts/slideLayout2.xml"/><Relationship Id="rId1" Type="http://schemas.openxmlformats.org/officeDocument/2006/relationships/vmlDrawing" Target="../drawings/vmlDrawing21.vml"/><Relationship Id="rId6" Type="http://schemas.openxmlformats.org/officeDocument/2006/relationships/oleObject" Target="../embeddings/oleObject75.bin"/><Relationship Id="rId5" Type="http://schemas.openxmlformats.org/officeDocument/2006/relationships/oleObject" Target="../embeddings/oleObject74.bin"/><Relationship Id="rId4" Type="http://schemas.openxmlformats.org/officeDocument/2006/relationships/oleObject" Target="../embeddings/oleObject73.bin"/></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77.bin"/><Relationship Id="rId2" Type="http://schemas.openxmlformats.org/officeDocument/2006/relationships/slideLayout" Target="../slideLayouts/slideLayout2.xml"/><Relationship Id="rId1" Type="http://schemas.openxmlformats.org/officeDocument/2006/relationships/vmlDrawing" Target="../drawings/vmlDrawing22.vml"/><Relationship Id="rId4" Type="http://schemas.openxmlformats.org/officeDocument/2006/relationships/oleObject" Target="../embeddings/oleObject78.bin"/></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79.bin"/><Relationship Id="rId7" Type="http://schemas.openxmlformats.org/officeDocument/2006/relationships/oleObject" Target="../embeddings/oleObject83.bin"/><Relationship Id="rId2" Type="http://schemas.openxmlformats.org/officeDocument/2006/relationships/slideLayout" Target="../slideLayouts/slideLayout2.xml"/><Relationship Id="rId1" Type="http://schemas.openxmlformats.org/officeDocument/2006/relationships/vmlDrawing" Target="../drawings/vmlDrawing23.vml"/><Relationship Id="rId6" Type="http://schemas.openxmlformats.org/officeDocument/2006/relationships/oleObject" Target="../embeddings/oleObject82.bin"/><Relationship Id="rId5" Type="http://schemas.openxmlformats.org/officeDocument/2006/relationships/oleObject" Target="../embeddings/oleObject81.bin"/><Relationship Id="rId4" Type="http://schemas.openxmlformats.org/officeDocument/2006/relationships/oleObject" Target="../embeddings/oleObject80.bin"/></Relationships>
</file>

<file path=ppt/slides/_rels/slide43.xml.rels><?xml version="1.0" encoding="UTF-8" standalone="yes"?>
<Relationships xmlns="http://schemas.openxmlformats.org/package/2006/relationships"><Relationship Id="rId8" Type="http://schemas.openxmlformats.org/officeDocument/2006/relationships/oleObject" Target="../embeddings/oleObject89.bin"/><Relationship Id="rId3" Type="http://schemas.openxmlformats.org/officeDocument/2006/relationships/oleObject" Target="../embeddings/oleObject84.bin"/><Relationship Id="rId7" Type="http://schemas.openxmlformats.org/officeDocument/2006/relationships/oleObject" Target="../embeddings/oleObject88.bin"/><Relationship Id="rId2" Type="http://schemas.openxmlformats.org/officeDocument/2006/relationships/slideLayout" Target="../slideLayouts/slideLayout2.xml"/><Relationship Id="rId1" Type="http://schemas.openxmlformats.org/officeDocument/2006/relationships/vmlDrawing" Target="../drawings/vmlDrawing24.vml"/><Relationship Id="rId6" Type="http://schemas.openxmlformats.org/officeDocument/2006/relationships/oleObject" Target="../embeddings/oleObject87.bin"/><Relationship Id="rId11" Type="http://schemas.openxmlformats.org/officeDocument/2006/relationships/oleObject" Target="../embeddings/oleObject92.bin"/><Relationship Id="rId5" Type="http://schemas.openxmlformats.org/officeDocument/2006/relationships/oleObject" Target="../embeddings/oleObject86.bin"/><Relationship Id="rId10" Type="http://schemas.openxmlformats.org/officeDocument/2006/relationships/oleObject" Target="../embeddings/oleObject91.bin"/><Relationship Id="rId4" Type="http://schemas.openxmlformats.org/officeDocument/2006/relationships/oleObject" Target="../embeddings/oleObject85.bin"/><Relationship Id="rId9" Type="http://schemas.openxmlformats.org/officeDocument/2006/relationships/oleObject" Target="../embeddings/oleObject90.bin"/></Relationships>
</file>

<file path=ppt/slides/_rels/slide44.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93.bin"/><Relationship Id="rId2" Type="http://schemas.openxmlformats.org/officeDocument/2006/relationships/slideLayout" Target="../slideLayouts/slideLayout2.xml"/><Relationship Id="rId1" Type="http://schemas.openxmlformats.org/officeDocument/2006/relationships/vmlDrawing" Target="../drawings/vmlDrawing25.vml"/><Relationship Id="rId5" Type="http://schemas.openxmlformats.org/officeDocument/2006/relationships/oleObject" Target="../embeddings/oleObject95.bin"/><Relationship Id="rId4" Type="http://schemas.openxmlformats.org/officeDocument/2006/relationships/oleObject" Target="../embeddings/oleObject94.bin"/></Relationships>
</file>

<file path=ppt/slides/_rels/slide46.xml.rels><?xml version="1.0" encoding="UTF-8" standalone="yes"?>
<Relationships xmlns="http://schemas.openxmlformats.org/package/2006/relationships"><Relationship Id="rId3" Type="http://schemas.openxmlformats.org/officeDocument/2006/relationships/oleObject" Target="../embeddings/oleObject96.bin"/><Relationship Id="rId2" Type="http://schemas.openxmlformats.org/officeDocument/2006/relationships/slideLayout" Target="../slideLayouts/slideLayout2.xml"/><Relationship Id="rId1" Type="http://schemas.openxmlformats.org/officeDocument/2006/relationships/vmlDrawing" Target="../drawings/vmlDrawing26.vml"/><Relationship Id="rId6" Type="http://schemas.openxmlformats.org/officeDocument/2006/relationships/oleObject" Target="../embeddings/oleObject99.bin"/><Relationship Id="rId5" Type="http://schemas.openxmlformats.org/officeDocument/2006/relationships/oleObject" Target="../embeddings/oleObject98.bin"/><Relationship Id="rId4" Type="http://schemas.openxmlformats.org/officeDocument/2006/relationships/oleObject" Target="../embeddings/oleObject97.bin"/></Relationships>
</file>

<file path=ppt/slides/_rels/slide47.xml.rels><?xml version="1.0" encoding="UTF-8" standalone="yes"?>
<Relationships xmlns="http://schemas.openxmlformats.org/package/2006/relationships"><Relationship Id="rId3" Type="http://schemas.openxmlformats.org/officeDocument/2006/relationships/oleObject" Target="../embeddings/oleObject100.bin"/><Relationship Id="rId2" Type="http://schemas.openxmlformats.org/officeDocument/2006/relationships/slideLayout" Target="../slideLayouts/slideLayout2.xml"/><Relationship Id="rId1" Type="http://schemas.openxmlformats.org/officeDocument/2006/relationships/vmlDrawing" Target="../drawings/vmlDrawing27.vml"/><Relationship Id="rId5" Type="http://schemas.openxmlformats.org/officeDocument/2006/relationships/oleObject" Target="../embeddings/oleObject102.bin"/><Relationship Id="rId4" Type="http://schemas.openxmlformats.org/officeDocument/2006/relationships/oleObject" Target="../embeddings/oleObject10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Rectangle 94"/>
          <p:cNvSpPr/>
          <p:nvPr/>
        </p:nvSpPr>
        <p:spPr>
          <a:xfrm>
            <a:off x="0" y="0"/>
            <a:ext cx="9144000" cy="646331"/>
          </a:xfrm>
          <a:prstGeom prst="rect">
            <a:avLst/>
          </a:prstGeom>
          <a:solidFill>
            <a:srgbClr val="FFFF00"/>
          </a:solidFill>
        </p:spPr>
        <p:txBody>
          <a:bodyPr wrap="square">
            <a:spAutoFit/>
          </a:bodyPr>
          <a:lstStyle/>
          <a:p>
            <a:r>
              <a:rPr lang="en-US" sz="3600" b="1" u="sng" smtClean="0">
                <a:solidFill>
                  <a:srgbClr val="FF0000"/>
                </a:solidFill>
                <a:latin typeface="Times New Roman" pitchFamily="18" charset="0"/>
                <a:cs typeface="Times New Roman" pitchFamily="18" charset="0"/>
              </a:rPr>
              <a:t>Chương 3</a:t>
            </a:r>
            <a:r>
              <a:rPr lang="en-US" sz="3600" b="1" smtClean="0">
                <a:solidFill>
                  <a:srgbClr val="FF0000"/>
                </a:solidFill>
                <a:latin typeface="Times New Roman" pitchFamily="18" charset="0"/>
                <a:cs typeface="Times New Roman" pitchFamily="18" charset="0"/>
              </a:rPr>
              <a:t>: CÁC BỘ BIẾN ĐỔI ĐIỆN ÁP</a:t>
            </a:r>
            <a:endParaRPr lang="vi-VN" sz="3600"/>
          </a:p>
        </p:txBody>
      </p:sp>
      <p:sp>
        <p:nvSpPr>
          <p:cNvPr id="7" name="TextBox 6"/>
          <p:cNvSpPr txBox="1"/>
          <p:nvPr/>
        </p:nvSpPr>
        <p:spPr>
          <a:xfrm>
            <a:off x="0" y="714356"/>
            <a:ext cx="9286908" cy="584775"/>
          </a:xfrm>
          <a:prstGeom prst="rect">
            <a:avLst/>
          </a:prstGeom>
          <a:noFill/>
        </p:spPr>
        <p:txBody>
          <a:bodyPr wrap="square" rtlCol="0">
            <a:spAutoFit/>
          </a:bodyPr>
          <a:lstStyle/>
          <a:p>
            <a:r>
              <a:rPr lang="en-US" sz="3200" b="1">
                <a:solidFill>
                  <a:srgbClr val="00B050"/>
                </a:solidFill>
                <a:latin typeface="Times New Roman" pitchFamily="18" charset="0"/>
                <a:cs typeface="Times New Roman" pitchFamily="18" charset="0"/>
              </a:rPr>
              <a:t>3</a:t>
            </a:r>
            <a:r>
              <a:rPr lang="en-US" sz="3200" b="1" smtClean="0">
                <a:solidFill>
                  <a:srgbClr val="00B050"/>
                </a:solidFill>
                <a:latin typeface="Times New Roman" pitchFamily="18" charset="0"/>
                <a:cs typeface="Times New Roman" pitchFamily="18" charset="0"/>
              </a:rPr>
              <a:t>.1/ </a:t>
            </a:r>
            <a:r>
              <a:rPr lang="en-US" sz="3200" b="1" u="sng">
                <a:solidFill>
                  <a:srgbClr val="00B050"/>
                </a:solidFill>
                <a:latin typeface="Times New Roman" pitchFamily="18" charset="0"/>
                <a:cs typeface="Times New Roman" pitchFamily="18" charset="0"/>
              </a:rPr>
              <a:t>B</a:t>
            </a:r>
            <a:r>
              <a:rPr lang="en-US" sz="3200" b="1" u="sng" smtClean="0">
                <a:solidFill>
                  <a:srgbClr val="00B050"/>
                </a:solidFill>
                <a:latin typeface="Times New Roman" pitchFamily="18" charset="0"/>
                <a:cs typeface="Times New Roman" pitchFamily="18" charset="0"/>
              </a:rPr>
              <a:t>ộ biến đổi điện áp xoay chiều </a:t>
            </a:r>
            <a:r>
              <a:rPr lang="en-US" sz="3200" b="1" smtClean="0">
                <a:solidFill>
                  <a:srgbClr val="00B050"/>
                </a:solidFill>
                <a:latin typeface="Times New Roman" pitchFamily="18" charset="0"/>
                <a:cs typeface="Times New Roman" pitchFamily="18" charset="0"/>
              </a:rPr>
              <a:t>:</a:t>
            </a:r>
            <a:endParaRPr lang="vi-VN" sz="3200" b="1">
              <a:solidFill>
                <a:srgbClr val="00B050"/>
              </a:solidFill>
              <a:latin typeface="Times New Roman" pitchFamily="18" charset="0"/>
              <a:cs typeface="Times New Roman" pitchFamily="18" charset="0"/>
            </a:endParaRPr>
          </a:p>
        </p:txBody>
      </p:sp>
      <p:sp>
        <p:nvSpPr>
          <p:cNvPr id="8" name="TextBox 7"/>
          <p:cNvSpPr txBox="1"/>
          <p:nvPr/>
        </p:nvSpPr>
        <p:spPr>
          <a:xfrm>
            <a:off x="142844" y="1357298"/>
            <a:ext cx="8786874" cy="1077218"/>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Dùng để thay đổi trị hiệu dụng của điện áp xoay chiều ngõ ra</a:t>
            </a:r>
            <a:endParaRPr lang="vi-VN" sz="3200">
              <a:solidFill>
                <a:srgbClr val="FF0000"/>
              </a:solidFill>
              <a:latin typeface="Times New Roman" pitchFamily="18" charset="0"/>
              <a:cs typeface="Times New Roman" pitchFamily="18" charset="0"/>
            </a:endParaRPr>
          </a:p>
        </p:txBody>
      </p:sp>
      <p:sp>
        <p:nvSpPr>
          <p:cNvPr id="9" name="TextBox 8"/>
          <p:cNvSpPr txBox="1"/>
          <p:nvPr/>
        </p:nvSpPr>
        <p:spPr>
          <a:xfrm>
            <a:off x="0" y="2357430"/>
            <a:ext cx="9144000" cy="452431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ứng dụng</a:t>
            </a:r>
            <a:r>
              <a:rPr lang="en-US" sz="3200" smtClean="0">
                <a:solidFill>
                  <a:srgbClr val="FF0000"/>
                </a:solidFill>
                <a:latin typeface="Times New Roman" pitchFamily="18" charset="0"/>
                <a:cs typeface="Times New Roman" pitchFamily="18" charset="0"/>
              </a:rPr>
              <a:t>:</a:t>
            </a:r>
          </a:p>
          <a:p>
            <a:r>
              <a:rPr lang="en-US" sz="3200" smtClean="0">
                <a:solidFill>
                  <a:srgbClr val="002060"/>
                </a:solidFill>
                <a:latin typeface="Times New Roman" pitchFamily="18" charset="0"/>
                <a:cs typeface="Times New Roman" pitchFamily="18" charset="0"/>
              </a:rPr>
              <a:t>- Điều khiển công suất tiêu thụ của các tải như lò nướng điện trở, bếp điện.</a:t>
            </a:r>
          </a:p>
          <a:p>
            <a:r>
              <a:rPr lang="en-US" sz="3200" smtClean="0">
                <a:solidFill>
                  <a:srgbClr val="002060"/>
                </a:solidFill>
                <a:latin typeface="Times New Roman" pitchFamily="18" charset="0"/>
                <a:cs typeface="Times New Roman" pitchFamily="18" charset="0"/>
              </a:rPr>
              <a:t>- Điều khiển chiếu sáng cho sân khấu, quảng cáo</a:t>
            </a:r>
          </a:p>
          <a:p>
            <a:pPr>
              <a:buFontTx/>
              <a:buChar char="-"/>
            </a:pPr>
            <a:r>
              <a:rPr lang="en-US" sz="3200" smtClean="0">
                <a:solidFill>
                  <a:srgbClr val="002060"/>
                </a:solidFill>
                <a:latin typeface="Times New Roman" pitchFamily="18" charset="0"/>
                <a:cs typeface="Times New Roman" pitchFamily="18" charset="0"/>
              </a:rPr>
              <a:t> Điều khiển vận tốc động cơ không đồng bộ công suất vừa và nhỏ (máy quạt gió, máy bơm, máy xay), điều khiển động cơ vạn năng (máy trộn, máy sấy).</a:t>
            </a:r>
          </a:p>
          <a:p>
            <a:pPr>
              <a:buFontTx/>
              <a:buChar char="-"/>
            </a:pPr>
            <a:r>
              <a:rPr lang="en-US" sz="3200" smtClean="0">
                <a:solidFill>
                  <a:srgbClr val="002060"/>
                </a:solidFill>
                <a:latin typeface="Times New Roman" pitchFamily="18" charset="0"/>
                <a:cs typeface="Times New Roman" pitchFamily="18" charset="0"/>
              </a:rPr>
              <a:t> Dùng trong các hệ thống bù nhuyễn công suất phản kháng.</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checkerboard(across)">
                                      <p:cBhvr>
                                        <p:cTn id="7" dur="500"/>
                                        <p:tgtEl>
                                          <p:spTgt spid="9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checkerboard(across)">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checkerboard(across)">
                                      <p:cBhvr>
                                        <p:cTn id="27" dur="500"/>
                                        <p:tgtEl>
                                          <p:spTgt spid="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animEffect transition="in" filter="checkerboard(across)">
                                      <p:cBhvr>
                                        <p:cTn id="32" dur="500"/>
                                        <p:tgtEl>
                                          <p:spTgt spid="9">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Effect transition="in" filter="checkerboard(across)">
                                      <p:cBhvr>
                                        <p:cTn id="37" dur="500"/>
                                        <p:tgtEl>
                                          <p:spTgt spid="9">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9">
                                            <p:txEl>
                                              <p:pRg st="4" end="4"/>
                                            </p:txEl>
                                          </p:spTgt>
                                        </p:tgtEl>
                                        <p:attrNameLst>
                                          <p:attrName>style.visibility</p:attrName>
                                        </p:attrNameLst>
                                      </p:cBhvr>
                                      <p:to>
                                        <p:strVal val="visible"/>
                                      </p:to>
                                    </p:set>
                                    <p:animEffect transition="in" filter="checkerboard(across)">
                                      <p:cBhvr>
                                        <p:cTn id="4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animBg="1"/>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TextBox 85"/>
          <p:cNvSpPr txBox="1"/>
          <p:nvPr/>
        </p:nvSpPr>
        <p:spPr>
          <a:xfrm>
            <a:off x="0" y="0"/>
            <a:ext cx="9286908"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3.1.1- </a:t>
            </a:r>
            <a:r>
              <a:rPr lang="en-US" sz="3200" b="1" u="sng" smtClean="0">
                <a:solidFill>
                  <a:schemeClr val="accent6">
                    <a:lumMod val="75000"/>
                  </a:schemeClr>
                </a:solidFill>
                <a:latin typeface="Times New Roman" pitchFamily="18" charset="0"/>
                <a:cs typeface="Times New Roman" pitchFamily="18" charset="0"/>
              </a:rPr>
              <a:t>Bộ biến đổi điện áp xoay chiều một pha </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pic>
        <p:nvPicPr>
          <p:cNvPr id="87"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930151" y="2222805"/>
            <a:ext cx="4213850" cy="306358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8" name="Rectangle 87"/>
          <p:cNvSpPr/>
          <p:nvPr/>
        </p:nvSpPr>
        <p:spPr>
          <a:xfrm>
            <a:off x="285720" y="642918"/>
            <a:ext cx="8143576" cy="584775"/>
          </a:xfrm>
          <a:prstGeom prst="rect">
            <a:avLst/>
          </a:prstGeom>
        </p:spPr>
        <p:txBody>
          <a:bodyPr wrap="none">
            <a:spAutoFit/>
          </a:bodyPr>
          <a:lstStyle/>
          <a:p>
            <a:r>
              <a:rPr lang="en-US" sz="3200" smtClean="0">
                <a:solidFill>
                  <a:srgbClr val="0070C0"/>
                </a:solidFill>
                <a:latin typeface="Times New Roman" pitchFamily="18" charset="0"/>
                <a:cs typeface="Times New Roman" pitchFamily="18" charset="0"/>
              </a:rPr>
              <a:t>* </a:t>
            </a:r>
            <a:r>
              <a:rPr lang="en-US" sz="3200" u="sng" smtClean="0">
                <a:solidFill>
                  <a:srgbClr val="0070C0"/>
                </a:solidFill>
                <a:latin typeface="Times New Roman" pitchFamily="18" charset="0"/>
                <a:cs typeface="Times New Roman" pitchFamily="18" charset="0"/>
              </a:rPr>
              <a:t>Bộ biến đổi điện áp xoay chiều một pha tải R</a:t>
            </a:r>
            <a:r>
              <a:rPr lang="en-US" sz="3200" smtClean="0">
                <a:solidFill>
                  <a:srgbClr val="0070C0"/>
                </a:solidFill>
                <a:latin typeface="Times New Roman" pitchFamily="18" charset="0"/>
                <a:cs typeface="Times New Roman" pitchFamily="18" charset="0"/>
              </a:rPr>
              <a:t>: </a:t>
            </a:r>
            <a:endParaRPr lang="vi-VN" sz="3200">
              <a:solidFill>
                <a:srgbClr val="0070C0"/>
              </a:solidFill>
            </a:endParaRPr>
          </a:p>
        </p:txBody>
      </p:sp>
      <p:pic>
        <p:nvPicPr>
          <p:cNvPr id="89" name="Picture 3"/>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11914" y="1214422"/>
            <a:ext cx="5145904" cy="553024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checkerboard(across)">
                                      <p:cBhvr>
                                        <p:cTn id="7" dur="500"/>
                                        <p:tgtEl>
                                          <p:spTgt spid="8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checkerboard(across)">
                                      <p:cBhvr>
                                        <p:cTn id="12" dur="500"/>
                                        <p:tgtEl>
                                          <p:spTgt spid="8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checkerboard(across)">
                                      <p:cBhvr>
                                        <p:cTn id="17" dur="500"/>
                                        <p:tgtEl>
                                          <p:spTgt spid="8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89"/>
                                        </p:tgtEl>
                                        <p:attrNameLst>
                                          <p:attrName>style.visibility</p:attrName>
                                        </p:attrNameLst>
                                      </p:cBhvr>
                                      <p:to>
                                        <p:strVal val="visible"/>
                                      </p:to>
                                    </p:set>
                                    <p:animEffect transition="in" filter="checkerboard(across)">
                                      <p:cBhvr>
                                        <p:cTn id="22"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25" name="Object 1"/>
          <p:cNvGraphicFramePr>
            <a:graphicFrameLocks noChangeAspect="1"/>
          </p:cNvGraphicFramePr>
          <p:nvPr/>
        </p:nvGraphicFramePr>
        <p:xfrm>
          <a:off x="2428860" y="785794"/>
          <a:ext cx="3222243" cy="657228"/>
        </p:xfrm>
        <a:graphic>
          <a:graphicData uri="http://schemas.openxmlformats.org/presentationml/2006/ole">
            <p:oleObj spid="_x0000_s1025" name="Equation" r:id="rId3" imgW="1117600" imgH="228600" progId="Equation.3">
              <p:embed/>
            </p:oleObj>
          </a:graphicData>
        </a:graphic>
      </p:graphicFrame>
      <p:sp>
        <p:nvSpPr>
          <p:cNvPr id="6" name="Rectangle 5"/>
          <p:cNvSpPr/>
          <p:nvPr/>
        </p:nvSpPr>
        <p:spPr>
          <a:xfrm>
            <a:off x="500034" y="1548458"/>
            <a:ext cx="6800388"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hiệu dụng của điện áp xoay chiều ngõ ra:</a:t>
            </a:r>
            <a:endParaRPr lang="vi-VN" sz="2800">
              <a:solidFill>
                <a:srgbClr val="002060"/>
              </a:solidFill>
              <a:latin typeface="Times New Roman" pitchFamily="18" charset="0"/>
              <a:cs typeface="Times New Roman" pitchFamily="18" charset="0"/>
            </a:endParaRPr>
          </a:p>
        </p:txBody>
      </p:sp>
      <p:sp>
        <p:nvSpPr>
          <p:cNvPr id="10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27" name="Object 3"/>
          <p:cNvGraphicFramePr>
            <a:graphicFrameLocks noChangeAspect="1"/>
          </p:cNvGraphicFramePr>
          <p:nvPr/>
        </p:nvGraphicFramePr>
        <p:xfrm>
          <a:off x="759052" y="2214554"/>
          <a:ext cx="6830434" cy="1071570"/>
        </p:xfrm>
        <a:graphic>
          <a:graphicData uri="http://schemas.openxmlformats.org/presentationml/2006/ole">
            <p:oleObj spid="_x0000_s1027" name="Equation" r:id="rId4" imgW="3302000" imgH="520700" progId="Equation.3">
              <p:embed/>
            </p:oleObj>
          </a:graphicData>
        </a:graphic>
      </p:graphicFrame>
      <p:sp>
        <p:nvSpPr>
          <p:cNvPr id="103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29" name="Object 5"/>
          <p:cNvGraphicFramePr>
            <a:graphicFrameLocks noChangeAspect="1"/>
          </p:cNvGraphicFramePr>
          <p:nvPr/>
        </p:nvGraphicFramePr>
        <p:xfrm>
          <a:off x="4736462" y="3337177"/>
          <a:ext cx="2907372" cy="1020517"/>
        </p:xfrm>
        <a:graphic>
          <a:graphicData uri="http://schemas.openxmlformats.org/presentationml/2006/ole">
            <p:oleObj spid="_x0000_s1029" name="Equation" r:id="rId5" imgW="1256755" imgH="444307" progId="Equation.3">
              <p:embed/>
            </p:oleObj>
          </a:graphicData>
        </a:graphic>
      </p:graphicFrame>
      <p:sp>
        <p:nvSpPr>
          <p:cNvPr id="11" name="Rectangle 10"/>
          <p:cNvSpPr/>
          <p:nvPr/>
        </p:nvSpPr>
        <p:spPr>
          <a:xfrm>
            <a:off x="571472" y="4477416"/>
            <a:ext cx="4998612"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hiệu dụng dòng điện qua tải:</a:t>
            </a:r>
            <a:endParaRPr lang="vi-VN" sz="2800">
              <a:solidFill>
                <a:srgbClr val="002060"/>
              </a:solidFill>
              <a:latin typeface="Times New Roman" pitchFamily="18" charset="0"/>
              <a:cs typeface="Times New Roman" pitchFamily="18" charset="0"/>
            </a:endParaRPr>
          </a:p>
        </p:txBody>
      </p:sp>
      <p:sp>
        <p:nvSpPr>
          <p:cNvPr id="103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31" name="Object 7"/>
          <p:cNvGraphicFramePr>
            <a:graphicFrameLocks noChangeAspect="1"/>
          </p:cNvGraphicFramePr>
          <p:nvPr/>
        </p:nvGraphicFramePr>
        <p:xfrm>
          <a:off x="1734624" y="5214950"/>
          <a:ext cx="4784804" cy="1000132"/>
        </p:xfrm>
        <a:graphic>
          <a:graphicData uri="http://schemas.openxmlformats.org/presentationml/2006/ole">
            <p:oleObj spid="_x0000_s1031" name="Equation" r:id="rId6" imgW="2108200" imgH="4445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025"/>
                                        </p:tgtEl>
                                        <p:attrNameLst>
                                          <p:attrName>style.visibility</p:attrName>
                                        </p:attrNameLst>
                                      </p:cBhvr>
                                      <p:to>
                                        <p:strVal val="visible"/>
                                      </p:to>
                                    </p:set>
                                    <p:animEffect transition="in" filter="checkerboard(across)">
                                      <p:cBhvr>
                                        <p:cTn id="12" dur="500"/>
                                        <p:tgtEl>
                                          <p:spTgt spid="102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27"/>
                                        </p:tgtEl>
                                        <p:attrNameLst>
                                          <p:attrName>style.visibility</p:attrName>
                                        </p:attrNameLst>
                                      </p:cBhvr>
                                      <p:to>
                                        <p:strVal val="visible"/>
                                      </p:to>
                                    </p:set>
                                    <p:animEffect transition="in" filter="checkerboard(across)">
                                      <p:cBhvr>
                                        <p:cTn id="22" dur="500"/>
                                        <p:tgtEl>
                                          <p:spTgt spid="1027"/>
                                        </p:tgtEl>
                                      </p:cBhvr>
                                    </p:animEffect>
                                  </p:childTnLst>
                                </p:cTn>
                              </p:par>
                              <p:par>
                                <p:cTn id="23" presetID="5" presetClass="entr" presetSubtype="10" fill="hold" nodeType="withEffect">
                                  <p:stCondLst>
                                    <p:cond delay="0"/>
                                  </p:stCondLst>
                                  <p:childTnLst>
                                    <p:set>
                                      <p:cBhvr>
                                        <p:cTn id="24" dur="1" fill="hold">
                                          <p:stCondLst>
                                            <p:cond delay="0"/>
                                          </p:stCondLst>
                                        </p:cTn>
                                        <p:tgtEl>
                                          <p:spTgt spid="1029"/>
                                        </p:tgtEl>
                                        <p:attrNameLst>
                                          <p:attrName>style.visibility</p:attrName>
                                        </p:attrNameLst>
                                      </p:cBhvr>
                                      <p:to>
                                        <p:strVal val="visible"/>
                                      </p:to>
                                    </p:set>
                                    <p:animEffect transition="in" filter="checkerboard(across)">
                                      <p:cBhvr>
                                        <p:cTn id="25" dur="500"/>
                                        <p:tgtEl>
                                          <p:spTgt spid="1029"/>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checkerboard(across)">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1031"/>
                                        </p:tgtEl>
                                        <p:attrNameLst>
                                          <p:attrName>style.visibility</p:attrName>
                                        </p:attrNameLst>
                                      </p:cBhvr>
                                      <p:to>
                                        <p:strVal val="visible"/>
                                      </p:to>
                                    </p:set>
                                    <p:animEffect transition="in" filter="checkerboard(across)">
                                      <p:cBhvr>
                                        <p:cTn id="35" dur="500"/>
                                        <p:tgtEl>
                                          <p:spTgt spid="10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571472" y="714356"/>
            <a:ext cx="4243469"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trung bình qua SCR:</a:t>
            </a:r>
            <a:endParaRPr lang="vi-VN" sz="2800">
              <a:solidFill>
                <a:srgbClr val="002060"/>
              </a:solidFill>
              <a:latin typeface="Times New Roman" pitchFamily="18" charset="0"/>
              <a:cs typeface="Times New Roman" pitchFamily="18" charset="0"/>
            </a:endParaRPr>
          </a:p>
        </p:txBody>
      </p:sp>
      <p:sp>
        <p:nvSpPr>
          <p:cNvPr id="194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9457" name="Object 1"/>
          <p:cNvGraphicFramePr>
            <a:graphicFrameLocks noChangeAspect="1"/>
          </p:cNvGraphicFramePr>
          <p:nvPr/>
        </p:nvGraphicFramePr>
        <p:xfrm>
          <a:off x="1059237" y="1428736"/>
          <a:ext cx="6727473" cy="1071570"/>
        </p:xfrm>
        <a:graphic>
          <a:graphicData uri="http://schemas.openxmlformats.org/presentationml/2006/ole">
            <p:oleObj spid="_x0000_s19457" name="Equation" r:id="rId3" imgW="3009900" imgH="482600" progId="Equation.3">
              <p:embed/>
            </p:oleObj>
          </a:graphicData>
        </a:graphic>
      </p:graphicFrame>
      <p:sp>
        <p:nvSpPr>
          <p:cNvPr id="6" name="Rectangle 5"/>
          <p:cNvSpPr/>
          <p:nvPr/>
        </p:nvSpPr>
        <p:spPr>
          <a:xfrm>
            <a:off x="571472" y="2620028"/>
            <a:ext cx="4182555"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hiệu dụng qua SCR:</a:t>
            </a:r>
            <a:endParaRPr lang="vi-VN" sz="2800">
              <a:solidFill>
                <a:srgbClr val="002060"/>
              </a:solidFill>
              <a:latin typeface="Times New Roman" pitchFamily="18" charset="0"/>
              <a:cs typeface="Times New Roman" pitchFamily="18" charset="0"/>
            </a:endParaRPr>
          </a:p>
        </p:txBody>
      </p:sp>
      <p:sp>
        <p:nvSpPr>
          <p:cNvPr id="1946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9459" name="Object 3"/>
          <p:cNvGraphicFramePr>
            <a:graphicFrameLocks noChangeAspect="1"/>
          </p:cNvGraphicFramePr>
          <p:nvPr/>
        </p:nvGraphicFramePr>
        <p:xfrm>
          <a:off x="2428860" y="3271194"/>
          <a:ext cx="2268511" cy="1015062"/>
        </p:xfrm>
        <a:graphic>
          <a:graphicData uri="http://schemas.openxmlformats.org/presentationml/2006/ole">
            <p:oleObj spid="_x0000_s19459" name="Equation" r:id="rId4" imgW="939800" imgH="419100" progId="Equation.3">
              <p:embed/>
            </p:oleObj>
          </a:graphicData>
        </a:graphic>
      </p:graphicFrame>
      <p:sp>
        <p:nvSpPr>
          <p:cNvPr id="9" name="Rectangle 8"/>
          <p:cNvSpPr/>
          <p:nvPr/>
        </p:nvSpPr>
        <p:spPr>
          <a:xfrm>
            <a:off x="646864" y="4334540"/>
            <a:ext cx="4282326"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Công suất tiêu thụ trên tải:</a:t>
            </a:r>
            <a:endParaRPr lang="vi-VN" sz="2800">
              <a:solidFill>
                <a:srgbClr val="002060"/>
              </a:solidFill>
              <a:latin typeface="Times New Roman" pitchFamily="18" charset="0"/>
              <a:cs typeface="Times New Roman" pitchFamily="18" charset="0"/>
            </a:endParaRPr>
          </a:p>
        </p:txBody>
      </p:sp>
      <p:sp>
        <p:nvSpPr>
          <p:cNvPr id="1946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9461" name="Object 5"/>
          <p:cNvGraphicFramePr>
            <a:graphicFrameLocks noChangeAspect="1"/>
          </p:cNvGraphicFramePr>
          <p:nvPr/>
        </p:nvGraphicFramePr>
        <p:xfrm>
          <a:off x="1212610" y="5072074"/>
          <a:ext cx="6555924" cy="1071570"/>
        </p:xfrm>
        <a:graphic>
          <a:graphicData uri="http://schemas.openxmlformats.org/presentationml/2006/ole">
            <p:oleObj spid="_x0000_s19461" name="Equation" r:id="rId5" imgW="2794000" imgH="4572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19457"/>
                                        </p:tgtEl>
                                        <p:attrNameLst>
                                          <p:attrName>style.visibility</p:attrName>
                                        </p:attrNameLst>
                                      </p:cBhvr>
                                      <p:to>
                                        <p:strVal val="visible"/>
                                      </p:to>
                                    </p:set>
                                    <p:animEffect transition="in" filter="checkerboard(across)">
                                      <p:cBhvr>
                                        <p:cTn id="15" dur="500"/>
                                        <p:tgtEl>
                                          <p:spTgt spid="19457"/>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19459"/>
                                        </p:tgtEl>
                                        <p:attrNameLst>
                                          <p:attrName>style.visibility</p:attrName>
                                        </p:attrNameLst>
                                      </p:cBhvr>
                                      <p:to>
                                        <p:strVal val="visible"/>
                                      </p:to>
                                    </p:set>
                                    <p:animEffect transition="in" filter="checkerboard(across)">
                                      <p:cBhvr>
                                        <p:cTn id="25" dur="500"/>
                                        <p:tgtEl>
                                          <p:spTgt spid="19459"/>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across)">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19461"/>
                                        </p:tgtEl>
                                        <p:attrNameLst>
                                          <p:attrName>style.visibility</p:attrName>
                                        </p:attrNameLst>
                                      </p:cBhvr>
                                      <p:to>
                                        <p:strVal val="visible"/>
                                      </p:to>
                                    </p:set>
                                    <p:animEffect transition="in" filter="checkerboard(across)">
                                      <p:cBhvr>
                                        <p:cTn id="35" dur="5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785786" y="928670"/>
            <a:ext cx="3762568"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Hệ số công suất nguồn:</a:t>
            </a:r>
            <a:endParaRPr lang="vi-VN" sz="2800">
              <a:solidFill>
                <a:srgbClr val="002060"/>
              </a:solidFill>
              <a:latin typeface="Times New Roman" pitchFamily="18" charset="0"/>
              <a:cs typeface="Times New Roman" pitchFamily="18" charset="0"/>
            </a:endParaRPr>
          </a:p>
        </p:txBody>
      </p:sp>
      <p:sp>
        <p:nvSpPr>
          <p:cNvPr id="2048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0481" name="Object 1"/>
          <p:cNvGraphicFramePr>
            <a:graphicFrameLocks noChangeAspect="1"/>
          </p:cNvGraphicFramePr>
          <p:nvPr/>
        </p:nvGraphicFramePr>
        <p:xfrm>
          <a:off x="1317076" y="1643050"/>
          <a:ext cx="6683948" cy="1143008"/>
        </p:xfrm>
        <a:graphic>
          <a:graphicData uri="http://schemas.openxmlformats.org/presentationml/2006/ole">
            <p:oleObj spid="_x0000_s20481" name="Equation" r:id="rId3" imgW="2806700" imgH="482600" progId="Equation.3">
              <p:embed/>
            </p:oleObj>
          </a:graphicData>
        </a:graphic>
      </p:graphicFrame>
      <p:sp>
        <p:nvSpPr>
          <p:cNvPr id="2048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0483" name="Object 3"/>
          <p:cNvGraphicFramePr>
            <a:graphicFrameLocks noChangeAspect="1"/>
          </p:cNvGraphicFramePr>
          <p:nvPr/>
        </p:nvGraphicFramePr>
        <p:xfrm>
          <a:off x="2500298" y="3000372"/>
          <a:ext cx="4980353" cy="1285884"/>
        </p:xfrm>
        <a:graphic>
          <a:graphicData uri="http://schemas.openxmlformats.org/presentationml/2006/ole">
            <p:oleObj spid="_x0000_s20483" name="Equation" r:id="rId4" imgW="2425700" imgH="6223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20481"/>
                                        </p:tgtEl>
                                        <p:attrNameLst>
                                          <p:attrName>style.visibility</p:attrName>
                                        </p:attrNameLst>
                                      </p:cBhvr>
                                      <p:to>
                                        <p:strVal val="visible"/>
                                      </p:to>
                                    </p:set>
                                    <p:animEffect transition="in" filter="checkerboard(across)">
                                      <p:cBhvr>
                                        <p:cTn id="15" dur="500"/>
                                        <p:tgtEl>
                                          <p:spTgt spid="20481"/>
                                        </p:tgtEl>
                                      </p:cBhvr>
                                    </p:animEffect>
                                  </p:childTnLst>
                                </p:cTn>
                              </p:par>
                              <p:par>
                                <p:cTn id="16" presetID="5" presetClass="entr" presetSubtype="10" fill="hold" nodeType="withEffect">
                                  <p:stCondLst>
                                    <p:cond delay="0"/>
                                  </p:stCondLst>
                                  <p:childTnLst>
                                    <p:set>
                                      <p:cBhvr>
                                        <p:cTn id="17" dur="1" fill="hold">
                                          <p:stCondLst>
                                            <p:cond delay="0"/>
                                          </p:stCondLst>
                                        </p:cTn>
                                        <p:tgtEl>
                                          <p:spTgt spid="20483"/>
                                        </p:tgtEl>
                                        <p:attrNameLst>
                                          <p:attrName>style.visibility</p:attrName>
                                        </p:attrNameLst>
                                      </p:cBhvr>
                                      <p:to>
                                        <p:strVal val="visible"/>
                                      </p:to>
                                    </p:set>
                                    <p:animEffect transition="in" filter="checkerboard(across)">
                                      <p:cBhvr>
                                        <p:cTn id="18" dur="5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1" name="Rectangle 7"/>
          <p:cNvSpPr>
            <a:spLocks noChangeArrowheads="1"/>
          </p:cNvSpPr>
          <p:nvPr/>
        </p:nvSpPr>
        <p:spPr bwMode="auto">
          <a:xfrm>
            <a:off x="0" y="0"/>
            <a:ext cx="5072066"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1</a:t>
            </a:r>
            <a:r>
              <a:rPr kumimoji="0" lang="en-US" sz="24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Bộ biến đổi điện áp xoay chiều 1 pha cấp nguồn cho tải thuần trở R=10Ω. Nguồn xoay chiều có trị hiệu dụng 220V, 50Hz. Góc điều khiển α=π/2(rad)</a:t>
            </a:r>
            <a:endParaRPr kumimoji="0" lang="en-US" sz="2400" b="0" i="0" u="none" strike="noStrike" cap="none" normalizeH="0" baseline="0" smtClean="0">
              <a:ln>
                <a:noFill/>
              </a:ln>
              <a:solidFill>
                <a:srgbClr val="FF0000"/>
              </a:solidFill>
              <a:effectLst/>
              <a:latin typeface="Times New Roman" pitchFamily="18" charset="0"/>
              <a:cs typeface="Times New Roman" pitchFamily="18" charset="0"/>
            </a:endParaRPr>
          </a:p>
        </p:txBody>
      </p:sp>
      <p:pic>
        <p:nvPicPr>
          <p:cNvPr id="9"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001620" y="-71462"/>
            <a:ext cx="4213850" cy="306358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1512" name="Rectangle 8"/>
          <p:cNvSpPr>
            <a:spLocks noChangeArrowheads="1"/>
          </p:cNvSpPr>
          <p:nvPr/>
        </p:nvSpPr>
        <p:spPr bwMode="auto">
          <a:xfrm>
            <a:off x="0" y="1857364"/>
            <a:ext cx="500062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a) Tính trị hiệu dụng điện áp tải</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b) Tính công suất tiêu thụ trên tải</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c) Tính hệ số công suất</a:t>
            </a:r>
            <a:endParaRPr kumimoji="0" lang="en-US" sz="24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21513" name="Rectangle 9"/>
          <p:cNvSpPr>
            <a:spLocks noChangeArrowheads="1"/>
          </p:cNvSpPr>
          <p:nvPr/>
        </p:nvSpPr>
        <p:spPr bwMode="auto">
          <a:xfrm>
            <a:off x="3929058" y="3191532"/>
            <a:ext cx="92869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sng"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Giải</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graphicFrame>
        <p:nvGraphicFramePr>
          <p:cNvPr id="21514" name="Object 10"/>
          <p:cNvGraphicFramePr>
            <a:graphicFrameLocks noChangeAspect="1"/>
          </p:cNvGraphicFramePr>
          <p:nvPr/>
        </p:nvGraphicFramePr>
        <p:xfrm>
          <a:off x="6072198" y="3000372"/>
          <a:ext cx="2286015" cy="466212"/>
        </p:xfrm>
        <a:graphic>
          <a:graphicData uri="http://schemas.openxmlformats.org/presentationml/2006/ole">
            <p:oleObj spid="_x0000_s21514" name="Equation" r:id="rId4" imgW="1117600" imgH="228600" progId="Equation.3">
              <p:embed/>
            </p:oleObj>
          </a:graphicData>
        </a:graphic>
      </p:graphicFrame>
      <p:sp>
        <p:nvSpPr>
          <p:cNvPr id="21515" name="Rectangle 11"/>
          <p:cNvSpPr>
            <a:spLocks noChangeArrowheads="1"/>
          </p:cNvSpPr>
          <p:nvPr/>
        </p:nvSpPr>
        <p:spPr bwMode="auto">
          <a:xfrm>
            <a:off x="1142976" y="3857628"/>
            <a:ext cx="4572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a) Trị hiệu dụng điện áp tải:</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1517"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1516" name="Object 12"/>
          <p:cNvGraphicFramePr>
            <a:graphicFrameLocks noChangeAspect="1"/>
          </p:cNvGraphicFramePr>
          <p:nvPr/>
        </p:nvGraphicFramePr>
        <p:xfrm>
          <a:off x="500034" y="4572008"/>
          <a:ext cx="8398429" cy="1357322"/>
        </p:xfrm>
        <a:graphic>
          <a:graphicData uri="http://schemas.openxmlformats.org/presentationml/2006/ole">
            <p:oleObj spid="_x0000_s21516" name="Equation" r:id="rId5" imgW="3771900" imgH="609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1511"/>
                                        </p:tgtEl>
                                        <p:attrNameLst>
                                          <p:attrName>style.visibility</p:attrName>
                                        </p:attrNameLst>
                                      </p:cBhvr>
                                      <p:to>
                                        <p:strVal val="visible"/>
                                      </p:to>
                                    </p:set>
                                    <p:animEffect transition="in" filter="checkerboard(across)">
                                      <p:cBhvr>
                                        <p:cTn id="7" dur="500"/>
                                        <p:tgtEl>
                                          <p:spTgt spid="2151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1512"/>
                                        </p:tgtEl>
                                        <p:attrNameLst>
                                          <p:attrName>style.visibility</p:attrName>
                                        </p:attrNameLst>
                                      </p:cBhvr>
                                      <p:to>
                                        <p:strVal val="visible"/>
                                      </p:to>
                                    </p:set>
                                    <p:animEffect transition="in" filter="checkerboard(across)">
                                      <p:cBhvr>
                                        <p:cTn id="10" dur="500"/>
                                        <p:tgtEl>
                                          <p:spTgt spid="21512"/>
                                        </p:tgtEl>
                                      </p:cBhvr>
                                    </p:animEffect>
                                  </p:childTnLst>
                                </p:cTn>
                              </p:par>
                              <p:par>
                                <p:cTn id="11" presetID="5"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heckerboard(across)">
                                      <p:cBhvr>
                                        <p:cTn id="13" dur="500"/>
                                        <p:tgtEl>
                                          <p:spTgt spid="9"/>
                                        </p:tgtEl>
                                      </p:cBhvr>
                                    </p:animEffect>
                                  </p:childTnLst>
                                </p:cTn>
                              </p:par>
                              <p:par>
                                <p:cTn id="14" presetID="5" presetClass="entr" presetSubtype="10" fill="hold" nodeType="withEffect">
                                  <p:stCondLst>
                                    <p:cond delay="0"/>
                                  </p:stCondLst>
                                  <p:childTnLst>
                                    <p:set>
                                      <p:cBhvr>
                                        <p:cTn id="15" dur="1" fill="hold">
                                          <p:stCondLst>
                                            <p:cond delay="0"/>
                                          </p:stCondLst>
                                        </p:cTn>
                                        <p:tgtEl>
                                          <p:spTgt spid="21514"/>
                                        </p:tgtEl>
                                        <p:attrNameLst>
                                          <p:attrName>style.visibility</p:attrName>
                                        </p:attrNameLst>
                                      </p:cBhvr>
                                      <p:to>
                                        <p:strVal val="visible"/>
                                      </p:to>
                                    </p:set>
                                    <p:animEffect transition="in" filter="checkerboard(across)">
                                      <p:cBhvr>
                                        <p:cTn id="16" dur="500"/>
                                        <p:tgtEl>
                                          <p:spTgt spid="21514"/>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1513"/>
                                        </p:tgtEl>
                                        <p:attrNameLst>
                                          <p:attrName>style.visibility</p:attrName>
                                        </p:attrNameLst>
                                      </p:cBhvr>
                                      <p:to>
                                        <p:strVal val="visible"/>
                                      </p:to>
                                    </p:set>
                                    <p:animEffect transition="in" filter="checkerboard(across)">
                                      <p:cBhvr>
                                        <p:cTn id="21" dur="500"/>
                                        <p:tgtEl>
                                          <p:spTgt spid="21513"/>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21515"/>
                                        </p:tgtEl>
                                        <p:attrNameLst>
                                          <p:attrName>style.visibility</p:attrName>
                                        </p:attrNameLst>
                                      </p:cBhvr>
                                      <p:to>
                                        <p:strVal val="visible"/>
                                      </p:to>
                                    </p:set>
                                    <p:animEffect transition="in" filter="checkerboard(across)">
                                      <p:cBhvr>
                                        <p:cTn id="26" dur="500"/>
                                        <p:tgtEl>
                                          <p:spTgt spid="21515"/>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21516"/>
                                        </p:tgtEl>
                                        <p:attrNameLst>
                                          <p:attrName>style.visibility</p:attrName>
                                        </p:attrNameLst>
                                      </p:cBhvr>
                                      <p:to>
                                        <p:strVal val="visible"/>
                                      </p:to>
                                    </p:set>
                                    <p:animEffect transition="in" filter="checkerboard(across)">
                                      <p:cBhvr>
                                        <p:cTn id="31" dur="500"/>
                                        <p:tgtEl>
                                          <p:spTgt spid="21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p:bldP spid="21512" grpId="0"/>
      <p:bldP spid="21513" grpId="0"/>
      <p:bldP spid="215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142852"/>
            <a:ext cx="4387740"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b) Công suất tiêu thụ trên tải:</a:t>
            </a:r>
            <a:endParaRPr lang="vi-VN" sz="2800">
              <a:solidFill>
                <a:srgbClr val="002060"/>
              </a:solidFill>
              <a:latin typeface="Times New Roman" pitchFamily="18" charset="0"/>
              <a:cs typeface="Times New Roman" pitchFamily="18" charset="0"/>
            </a:endParaRPr>
          </a:p>
        </p:txBody>
      </p:sp>
      <p:sp>
        <p:nvSpPr>
          <p:cNvPr id="2253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2529" name="Object 1"/>
          <p:cNvGraphicFramePr>
            <a:graphicFrameLocks noChangeAspect="1"/>
          </p:cNvGraphicFramePr>
          <p:nvPr/>
        </p:nvGraphicFramePr>
        <p:xfrm>
          <a:off x="1785918" y="857232"/>
          <a:ext cx="5321635" cy="1214446"/>
        </p:xfrm>
        <a:graphic>
          <a:graphicData uri="http://schemas.openxmlformats.org/presentationml/2006/ole">
            <p:oleObj spid="_x0000_s22529" name="Equation" r:id="rId3" imgW="2006600" imgH="457200" progId="Equation.3">
              <p:embed/>
            </p:oleObj>
          </a:graphicData>
        </a:graphic>
      </p:graphicFrame>
      <p:sp>
        <p:nvSpPr>
          <p:cNvPr id="2253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2531" name="Object 3"/>
          <p:cNvGraphicFramePr>
            <a:graphicFrameLocks noChangeAspect="1"/>
          </p:cNvGraphicFramePr>
          <p:nvPr/>
        </p:nvGraphicFramePr>
        <p:xfrm>
          <a:off x="2071670" y="2264229"/>
          <a:ext cx="5419144" cy="1664837"/>
        </p:xfrm>
        <a:graphic>
          <a:graphicData uri="http://schemas.openxmlformats.org/presentationml/2006/ole">
            <p:oleObj spid="_x0000_s22531" name="Equation" r:id="rId4" imgW="2552700" imgH="787400" progId="Equation.3">
              <p:embed/>
            </p:oleObj>
          </a:graphicData>
        </a:graphic>
      </p:graphicFrame>
      <p:sp>
        <p:nvSpPr>
          <p:cNvPr id="22533" name="Rectangle 5"/>
          <p:cNvSpPr>
            <a:spLocks noChangeArrowheads="1"/>
          </p:cNvSpPr>
          <p:nvPr/>
        </p:nvSpPr>
        <p:spPr bwMode="auto">
          <a:xfrm>
            <a:off x="0" y="7842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2534" name="Rectangle 6"/>
          <p:cNvSpPr>
            <a:spLocks noChangeArrowheads="1"/>
          </p:cNvSpPr>
          <p:nvPr/>
        </p:nvSpPr>
        <p:spPr bwMode="auto">
          <a:xfrm>
            <a:off x="642910" y="4120226"/>
            <a:ext cx="585788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Hệ số công suất:</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253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2535" name="Object 7"/>
          <p:cNvGraphicFramePr>
            <a:graphicFrameLocks noChangeAspect="1"/>
          </p:cNvGraphicFramePr>
          <p:nvPr/>
        </p:nvGraphicFramePr>
        <p:xfrm>
          <a:off x="1159623" y="4786322"/>
          <a:ext cx="7322395" cy="1428760"/>
        </p:xfrm>
        <a:graphic>
          <a:graphicData uri="http://schemas.openxmlformats.org/presentationml/2006/ole">
            <p:oleObj spid="_x0000_s22535" name="Equation" r:id="rId5" imgW="3124200" imgH="609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2529"/>
                                        </p:tgtEl>
                                        <p:attrNameLst>
                                          <p:attrName>style.visibility</p:attrName>
                                        </p:attrNameLst>
                                      </p:cBhvr>
                                      <p:to>
                                        <p:strVal val="visible"/>
                                      </p:to>
                                    </p:set>
                                    <p:animEffect transition="in" filter="checkerboard(across)">
                                      <p:cBhvr>
                                        <p:cTn id="12" dur="500"/>
                                        <p:tgtEl>
                                          <p:spTgt spid="22529"/>
                                        </p:tgtEl>
                                      </p:cBhvr>
                                    </p:animEffect>
                                  </p:childTnLst>
                                </p:cTn>
                              </p:par>
                              <p:par>
                                <p:cTn id="13" presetID="5" presetClass="entr" presetSubtype="10" fill="hold" nodeType="withEffect">
                                  <p:stCondLst>
                                    <p:cond delay="0"/>
                                  </p:stCondLst>
                                  <p:childTnLst>
                                    <p:set>
                                      <p:cBhvr>
                                        <p:cTn id="14" dur="1" fill="hold">
                                          <p:stCondLst>
                                            <p:cond delay="0"/>
                                          </p:stCondLst>
                                        </p:cTn>
                                        <p:tgtEl>
                                          <p:spTgt spid="22531"/>
                                        </p:tgtEl>
                                        <p:attrNameLst>
                                          <p:attrName>style.visibility</p:attrName>
                                        </p:attrNameLst>
                                      </p:cBhvr>
                                      <p:to>
                                        <p:strVal val="visible"/>
                                      </p:to>
                                    </p:set>
                                    <p:animEffect transition="in" filter="checkerboard(across)">
                                      <p:cBhvr>
                                        <p:cTn id="15" dur="500"/>
                                        <p:tgtEl>
                                          <p:spTgt spid="22531"/>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22534"/>
                                        </p:tgtEl>
                                        <p:attrNameLst>
                                          <p:attrName>style.visibility</p:attrName>
                                        </p:attrNameLst>
                                      </p:cBhvr>
                                      <p:to>
                                        <p:strVal val="visible"/>
                                      </p:to>
                                    </p:set>
                                    <p:animEffect transition="in" filter="checkerboard(across)">
                                      <p:cBhvr>
                                        <p:cTn id="20" dur="500"/>
                                        <p:tgtEl>
                                          <p:spTgt spid="22534"/>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22535"/>
                                        </p:tgtEl>
                                        <p:attrNameLst>
                                          <p:attrName>style.visibility</p:attrName>
                                        </p:attrNameLst>
                                      </p:cBhvr>
                                      <p:to>
                                        <p:strVal val="visible"/>
                                      </p:to>
                                    </p:set>
                                    <p:animEffect transition="in" filter="checkerboard(across)">
                                      <p:cBhvr>
                                        <p:cTn id="25" dur="500"/>
                                        <p:tgtEl>
                                          <p:spTgt spid="22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5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Rectangle 87"/>
          <p:cNvSpPr/>
          <p:nvPr/>
        </p:nvSpPr>
        <p:spPr>
          <a:xfrm>
            <a:off x="285720" y="71414"/>
            <a:ext cx="8393644" cy="584775"/>
          </a:xfrm>
          <a:prstGeom prst="rect">
            <a:avLst/>
          </a:prstGeom>
        </p:spPr>
        <p:txBody>
          <a:bodyPr wrap="none">
            <a:spAutoFit/>
          </a:bodyPr>
          <a:lstStyle/>
          <a:p>
            <a:r>
              <a:rPr lang="en-US" sz="3200" smtClean="0">
                <a:solidFill>
                  <a:srgbClr val="0070C0"/>
                </a:solidFill>
                <a:latin typeface="Times New Roman" pitchFamily="18" charset="0"/>
                <a:cs typeface="Times New Roman" pitchFamily="18" charset="0"/>
              </a:rPr>
              <a:t>* </a:t>
            </a:r>
            <a:r>
              <a:rPr lang="en-US" sz="3200" u="sng" smtClean="0">
                <a:solidFill>
                  <a:srgbClr val="0070C0"/>
                </a:solidFill>
                <a:latin typeface="Times New Roman" pitchFamily="18" charset="0"/>
                <a:cs typeface="Times New Roman" pitchFamily="18" charset="0"/>
              </a:rPr>
              <a:t>Bộ biến đổi điện áp xoay chiều một pha tải RL</a:t>
            </a:r>
            <a:r>
              <a:rPr lang="en-US" sz="3200" smtClean="0">
                <a:solidFill>
                  <a:srgbClr val="0070C0"/>
                </a:solidFill>
                <a:latin typeface="Times New Roman" pitchFamily="18" charset="0"/>
                <a:cs typeface="Times New Roman" pitchFamily="18" charset="0"/>
              </a:rPr>
              <a:t>: </a:t>
            </a:r>
            <a:endParaRPr lang="vi-VN" sz="3200">
              <a:solidFill>
                <a:srgbClr val="0070C0"/>
              </a:solidFill>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929191" y="1805531"/>
            <a:ext cx="4224898" cy="369517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714356"/>
            <a:ext cx="5045230" cy="57910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500694" y="1142984"/>
            <a:ext cx="3297534" cy="7619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checkerboard(across)">
                                      <p:cBhvr>
                                        <p:cTn id="7" dur="500"/>
                                        <p:tgtEl>
                                          <p:spTgt spid="8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par>
                                <p:cTn id="13" presetID="5" presetClass="entr" presetSubtype="1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heckerboard(across)">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285720" y="619764"/>
            <a:ext cx="6800388"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hiệu dụng của điện áp xoay chiều ngõ ra:</a:t>
            </a:r>
            <a:endParaRPr lang="vi-VN" sz="2800">
              <a:solidFill>
                <a:srgbClr val="002060"/>
              </a:solidFill>
              <a:latin typeface="Times New Roman" pitchFamily="18" charset="0"/>
              <a:cs typeface="Times New Roman" pitchFamily="18" charset="0"/>
            </a:endParaRPr>
          </a:p>
        </p:txBody>
      </p:sp>
      <p:sp>
        <p:nvSpPr>
          <p:cNvPr id="2355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3" name="Object 1"/>
          <p:cNvGraphicFramePr>
            <a:graphicFrameLocks noChangeAspect="1"/>
          </p:cNvGraphicFramePr>
          <p:nvPr/>
        </p:nvGraphicFramePr>
        <p:xfrm>
          <a:off x="214283" y="1214422"/>
          <a:ext cx="8643998" cy="1241385"/>
        </p:xfrm>
        <a:graphic>
          <a:graphicData uri="http://schemas.openxmlformats.org/presentationml/2006/ole">
            <p:oleObj spid="_x0000_s23553" name="Equation" r:id="rId3" imgW="3606800" imgH="520700" progId="Equation.3">
              <p:embed/>
            </p:oleObj>
          </a:graphicData>
        </a:graphic>
      </p:graphicFrame>
      <p:sp>
        <p:nvSpPr>
          <p:cNvPr id="23556"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5" name="Object 3"/>
          <p:cNvGraphicFramePr>
            <a:graphicFrameLocks noChangeAspect="1"/>
          </p:cNvGraphicFramePr>
          <p:nvPr/>
        </p:nvGraphicFramePr>
        <p:xfrm>
          <a:off x="1571604" y="2571744"/>
          <a:ext cx="5076210" cy="1214446"/>
        </p:xfrm>
        <a:graphic>
          <a:graphicData uri="http://schemas.openxmlformats.org/presentationml/2006/ole">
            <p:oleObj spid="_x0000_s23555" name="Equation" r:id="rId4" imgW="1841500" imgH="444500" progId="Equation.3">
              <p:embed/>
            </p:oleObj>
          </a:graphicData>
        </a:graphic>
      </p:graphicFrame>
      <p:sp>
        <p:nvSpPr>
          <p:cNvPr id="23557" name="Rectangle 5"/>
          <p:cNvSpPr>
            <a:spLocks noChangeArrowheads="1"/>
          </p:cNvSpPr>
          <p:nvPr/>
        </p:nvSpPr>
        <p:spPr bwMode="auto">
          <a:xfrm>
            <a:off x="285720" y="3857628"/>
            <a:ext cx="664373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smtClean="0">
                <a:latin typeface="Times New Roman" pitchFamily="18" charset="0"/>
                <a:ea typeface="Arial" pitchFamily="34" charset="0"/>
                <a:cs typeface="Times New Roman" pitchFamily="18" charset="0"/>
              </a:rPr>
              <a:t>t</a:t>
            </a: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rong đó                    là góc dẫn dòng điện</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355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8" name="Object 6"/>
          <p:cNvGraphicFramePr>
            <a:graphicFrameLocks noChangeAspect="1"/>
          </p:cNvGraphicFramePr>
          <p:nvPr/>
        </p:nvGraphicFramePr>
        <p:xfrm>
          <a:off x="1643042" y="3857628"/>
          <a:ext cx="1638429" cy="509559"/>
        </p:xfrm>
        <a:graphic>
          <a:graphicData uri="http://schemas.openxmlformats.org/presentationml/2006/ole">
            <p:oleObj spid="_x0000_s23558" name="Equation" r:id="rId5" imgW="660113" imgH="203112" progId="Equation.3">
              <p:embed/>
            </p:oleObj>
          </a:graphicData>
        </a:graphic>
      </p:graphicFrame>
      <p:sp>
        <p:nvSpPr>
          <p:cNvPr id="11" name="Rectangle 10"/>
          <p:cNvSpPr/>
          <p:nvPr/>
        </p:nvSpPr>
        <p:spPr>
          <a:xfrm>
            <a:off x="285720" y="4714884"/>
            <a:ext cx="4998612"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hiệu dụng dòng điện qua tải:</a:t>
            </a:r>
            <a:endParaRPr lang="vi-VN" sz="2800">
              <a:solidFill>
                <a:srgbClr val="002060"/>
              </a:solidFill>
              <a:latin typeface="Times New Roman" pitchFamily="18" charset="0"/>
              <a:cs typeface="Times New Roman" pitchFamily="18" charset="0"/>
            </a:endParaRPr>
          </a:p>
        </p:txBody>
      </p:sp>
      <p:sp>
        <p:nvSpPr>
          <p:cNvPr id="23561"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60" name="Object 8"/>
          <p:cNvGraphicFramePr>
            <a:graphicFrameLocks noChangeAspect="1"/>
          </p:cNvGraphicFramePr>
          <p:nvPr/>
        </p:nvGraphicFramePr>
        <p:xfrm>
          <a:off x="1785918" y="5309747"/>
          <a:ext cx="3499483" cy="1262525"/>
        </p:xfrm>
        <a:graphic>
          <a:graphicData uri="http://schemas.openxmlformats.org/presentationml/2006/ole">
            <p:oleObj spid="_x0000_s23560" name="Equation" r:id="rId6" imgW="1308100" imgH="4699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3553"/>
                                        </p:tgtEl>
                                        <p:attrNameLst>
                                          <p:attrName>style.visibility</p:attrName>
                                        </p:attrNameLst>
                                      </p:cBhvr>
                                      <p:to>
                                        <p:strVal val="visible"/>
                                      </p:to>
                                    </p:set>
                                    <p:animEffect transition="in" filter="checkerboard(across)">
                                      <p:cBhvr>
                                        <p:cTn id="17" dur="500"/>
                                        <p:tgtEl>
                                          <p:spTgt spid="23553"/>
                                        </p:tgtEl>
                                      </p:cBhvr>
                                    </p:animEffect>
                                  </p:childTnLst>
                                </p:cTn>
                              </p:par>
                              <p:par>
                                <p:cTn id="18" presetID="5" presetClass="entr" presetSubtype="10" fill="hold" nodeType="withEffect">
                                  <p:stCondLst>
                                    <p:cond delay="0"/>
                                  </p:stCondLst>
                                  <p:childTnLst>
                                    <p:set>
                                      <p:cBhvr>
                                        <p:cTn id="19" dur="1" fill="hold">
                                          <p:stCondLst>
                                            <p:cond delay="0"/>
                                          </p:stCondLst>
                                        </p:cTn>
                                        <p:tgtEl>
                                          <p:spTgt spid="23555"/>
                                        </p:tgtEl>
                                        <p:attrNameLst>
                                          <p:attrName>style.visibility</p:attrName>
                                        </p:attrNameLst>
                                      </p:cBhvr>
                                      <p:to>
                                        <p:strVal val="visible"/>
                                      </p:to>
                                    </p:set>
                                    <p:animEffect transition="in" filter="checkerboard(across)">
                                      <p:cBhvr>
                                        <p:cTn id="20" dur="500"/>
                                        <p:tgtEl>
                                          <p:spTgt spid="2355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23557"/>
                                        </p:tgtEl>
                                        <p:attrNameLst>
                                          <p:attrName>style.visibility</p:attrName>
                                        </p:attrNameLst>
                                      </p:cBhvr>
                                      <p:to>
                                        <p:strVal val="visible"/>
                                      </p:to>
                                    </p:set>
                                    <p:animEffect transition="in" filter="checkerboard(across)">
                                      <p:cBhvr>
                                        <p:cTn id="25" dur="500"/>
                                        <p:tgtEl>
                                          <p:spTgt spid="23557"/>
                                        </p:tgtEl>
                                      </p:cBhvr>
                                    </p:animEffect>
                                  </p:childTnLst>
                                </p:cTn>
                              </p:par>
                              <p:par>
                                <p:cTn id="26" presetID="5" presetClass="entr" presetSubtype="10" fill="hold" nodeType="withEffect">
                                  <p:stCondLst>
                                    <p:cond delay="0"/>
                                  </p:stCondLst>
                                  <p:childTnLst>
                                    <p:set>
                                      <p:cBhvr>
                                        <p:cTn id="27" dur="1" fill="hold">
                                          <p:stCondLst>
                                            <p:cond delay="0"/>
                                          </p:stCondLst>
                                        </p:cTn>
                                        <p:tgtEl>
                                          <p:spTgt spid="23558"/>
                                        </p:tgtEl>
                                        <p:attrNameLst>
                                          <p:attrName>style.visibility</p:attrName>
                                        </p:attrNameLst>
                                      </p:cBhvr>
                                      <p:to>
                                        <p:strVal val="visible"/>
                                      </p:to>
                                    </p:set>
                                    <p:animEffect transition="in" filter="checkerboard(across)">
                                      <p:cBhvr>
                                        <p:cTn id="28" dur="500"/>
                                        <p:tgtEl>
                                          <p:spTgt spid="23558"/>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23560"/>
                                        </p:tgtEl>
                                        <p:attrNameLst>
                                          <p:attrName>style.visibility</p:attrName>
                                        </p:attrNameLst>
                                      </p:cBhvr>
                                      <p:to>
                                        <p:strVal val="visible"/>
                                      </p:to>
                                    </p:set>
                                    <p:animEffect transition="in" filter="checkerboard(across)">
                                      <p:cBhvr>
                                        <p:cTn id="38" dur="500"/>
                                        <p:tgtEl>
                                          <p:spTgt spid="23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3557"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285720" y="714356"/>
            <a:ext cx="4243469"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trung bình qua SCR:</a:t>
            </a:r>
            <a:endParaRPr lang="vi-VN" sz="2800">
              <a:solidFill>
                <a:srgbClr val="002060"/>
              </a:solidFill>
              <a:latin typeface="Times New Roman" pitchFamily="18" charset="0"/>
              <a:cs typeface="Times New Roman" pitchFamily="18" charset="0"/>
            </a:endParaRPr>
          </a:p>
        </p:txBody>
      </p:sp>
      <p:sp>
        <p:nvSpPr>
          <p:cNvPr id="2560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1" name="Object 1"/>
          <p:cNvGraphicFramePr>
            <a:graphicFrameLocks noChangeAspect="1"/>
          </p:cNvGraphicFramePr>
          <p:nvPr/>
        </p:nvGraphicFramePr>
        <p:xfrm>
          <a:off x="1992189" y="1357298"/>
          <a:ext cx="4334536" cy="1285884"/>
        </p:xfrm>
        <a:graphic>
          <a:graphicData uri="http://schemas.openxmlformats.org/presentationml/2006/ole">
            <p:oleObj spid="_x0000_s25601" name="Equation" r:id="rId3" imgW="1612900" imgH="482600" progId="Equation.3">
              <p:embed/>
            </p:oleObj>
          </a:graphicData>
        </a:graphic>
      </p:graphicFrame>
      <p:sp>
        <p:nvSpPr>
          <p:cNvPr id="6" name="Rectangle 5"/>
          <p:cNvSpPr/>
          <p:nvPr/>
        </p:nvSpPr>
        <p:spPr>
          <a:xfrm>
            <a:off x="428596" y="2834342"/>
            <a:ext cx="4182555"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hiệu dụng qua SCR:</a:t>
            </a:r>
            <a:endParaRPr lang="vi-VN" sz="2800">
              <a:solidFill>
                <a:srgbClr val="002060"/>
              </a:solidFill>
              <a:latin typeface="Times New Roman" pitchFamily="18" charset="0"/>
              <a:cs typeface="Times New Roman" pitchFamily="18" charset="0"/>
            </a:endParaRPr>
          </a:p>
        </p:txBody>
      </p:sp>
      <p:sp>
        <p:nvSpPr>
          <p:cNvPr id="2560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3" name="Object 3"/>
          <p:cNvGraphicFramePr>
            <a:graphicFrameLocks noChangeAspect="1"/>
          </p:cNvGraphicFramePr>
          <p:nvPr/>
        </p:nvGraphicFramePr>
        <p:xfrm>
          <a:off x="2214546" y="3429000"/>
          <a:ext cx="2873754" cy="1285884"/>
        </p:xfrm>
        <a:graphic>
          <a:graphicData uri="http://schemas.openxmlformats.org/presentationml/2006/ole">
            <p:oleObj spid="_x0000_s25603" name="Equation" r:id="rId4" imgW="939800" imgH="419100" progId="Equation.3">
              <p:embed/>
            </p:oleObj>
          </a:graphicData>
        </a:graphic>
      </p:graphicFrame>
      <p:sp>
        <p:nvSpPr>
          <p:cNvPr id="9" name="Rectangle 8"/>
          <p:cNvSpPr/>
          <p:nvPr/>
        </p:nvSpPr>
        <p:spPr>
          <a:xfrm>
            <a:off x="500034" y="4977482"/>
            <a:ext cx="4208203"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Công suất tiêu thụ trên tải:</a:t>
            </a:r>
            <a:endParaRPr lang="vi-VN" sz="2800">
              <a:solidFill>
                <a:srgbClr val="002060"/>
              </a:solidFill>
              <a:latin typeface="Times New Roman" pitchFamily="18" charset="0"/>
              <a:cs typeface="Times New Roman" pitchFamily="18" charset="0"/>
            </a:endParaRPr>
          </a:p>
        </p:txBody>
      </p:sp>
      <p:sp>
        <p:nvSpPr>
          <p:cNvPr id="2560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5" name="Object 5"/>
          <p:cNvGraphicFramePr>
            <a:graphicFrameLocks noChangeAspect="1"/>
          </p:cNvGraphicFramePr>
          <p:nvPr/>
        </p:nvGraphicFramePr>
        <p:xfrm>
          <a:off x="2761710" y="5715016"/>
          <a:ext cx="2739059" cy="928694"/>
        </p:xfrm>
        <a:graphic>
          <a:graphicData uri="http://schemas.openxmlformats.org/presentationml/2006/ole">
            <p:oleObj spid="_x0000_s25605" name="Equation" r:id="rId5" imgW="736280" imgH="25389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25601"/>
                                        </p:tgtEl>
                                        <p:attrNameLst>
                                          <p:attrName>style.visibility</p:attrName>
                                        </p:attrNameLst>
                                      </p:cBhvr>
                                      <p:to>
                                        <p:strVal val="visible"/>
                                      </p:to>
                                    </p:set>
                                    <p:animEffect transition="in" filter="checkerboard(across)">
                                      <p:cBhvr>
                                        <p:cTn id="15" dur="500"/>
                                        <p:tgtEl>
                                          <p:spTgt spid="25601"/>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25603"/>
                                        </p:tgtEl>
                                        <p:attrNameLst>
                                          <p:attrName>style.visibility</p:attrName>
                                        </p:attrNameLst>
                                      </p:cBhvr>
                                      <p:to>
                                        <p:strVal val="visible"/>
                                      </p:to>
                                    </p:set>
                                    <p:animEffect transition="in" filter="checkerboard(across)">
                                      <p:cBhvr>
                                        <p:cTn id="25" dur="500"/>
                                        <p:tgtEl>
                                          <p:spTgt spid="25603"/>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across)">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25605"/>
                                        </p:tgtEl>
                                        <p:attrNameLst>
                                          <p:attrName>style.visibility</p:attrName>
                                        </p:attrNameLst>
                                      </p:cBhvr>
                                      <p:to>
                                        <p:strVal val="visible"/>
                                      </p:to>
                                    </p:set>
                                    <p:animEffect transition="in" filter="checkerboard(across)">
                                      <p:cBhvr>
                                        <p:cTn id="35" dur="5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TextBox 85"/>
          <p:cNvSpPr txBox="1"/>
          <p:nvPr/>
        </p:nvSpPr>
        <p:spPr>
          <a:xfrm>
            <a:off x="0" y="0"/>
            <a:ext cx="9286908"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3.1.2- </a:t>
            </a:r>
            <a:r>
              <a:rPr lang="en-US" sz="3200" b="1" u="sng" smtClean="0">
                <a:solidFill>
                  <a:schemeClr val="accent6">
                    <a:lumMod val="75000"/>
                  </a:schemeClr>
                </a:solidFill>
                <a:latin typeface="Times New Roman" pitchFamily="18" charset="0"/>
                <a:cs typeface="Times New Roman" pitchFamily="18" charset="0"/>
              </a:rPr>
              <a:t>Bộ biến đổi điện áp xoay chiều ba pha </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88" name="Rectangle 87"/>
          <p:cNvSpPr/>
          <p:nvPr/>
        </p:nvSpPr>
        <p:spPr>
          <a:xfrm>
            <a:off x="-32" y="642918"/>
            <a:ext cx="8350363"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Bộ biến đổi điện áp xoay chiều ba pha tải R kết nối    </a:t>
            </a:r>
            <a:r>
              <a:rPr lang="en-US" sz="2800" smtClean="0">
                <a:solidFill>
                  <a:srgbClr val="0070C0"/>
                </a:solidFill>
                <a:latin typeface="Times New Roman" pitchFamily="18" charset="0"/>
                <a:cs typeface="Times New Roman" pitchFamily="18" charset="0"/>
              </a:rPr>
              <a:t>: </a:t>
            </a:r>
            <a:endParaRPr lang="vi-VN" sz="2800">
              <a:solidFill>
                <a:srgbClr val="0070C0"/>
              </a:solidFill>
            </a:endParaRPr>
          </a:p>
        </p:txBody>
      </p:sp>
      <p:sp>
        <p:nvSpPr>
          <p:cNvPr id="6" name="Rectangle 5"/>
          <p:cNvSpPr/>
          <p:nvPr/>
        </p:nvSpPr>
        <p:spPr>
          <a:xfrm>
            <a:off x="7572396" y="642918"/>
            <a:ext cx="571504" cy="523220"/>
          </a:xfrm>
          <a:prstGeom prst="rect">
            <a:avLst/>
          </a:prstGeom>
        </p:spPr>
        <p:txBody>
          <a:bodyPr wrap="square">
            <a:spAutoFit/>
          </a:bodyPr>
          <a:lstStyle/>
          <a:p>
            <a:r>
              <a:rPr lang="el-GR" sz="2800" b="1" smtClean="0">
                <a:solidFill>
                  <a:srgbClr val="0000FF"/>
                </a:solidFill>
                <a:latin typeface="Times New Roman"/>
                <a:cs typeface="Times New Roman"/>
              </a:rPr>
              <a:t>Δ</a:t>
            </a:r>
            <a:endParaRPr lang="vi-VN" sz="2800"/>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000232" y="1398993"/>
            <a:ext cx="5959878" cy="51018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checkerboard(across)">
                                      <p:cBhvr>
                                        <p:cTn id="7" dur="500"/>
                                        <p:tgtEl>
                                          <p:spTgt spid="8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checkerboard(across)">
                                      <p:cBhvr>
                                        <p:cTn id="12" dur="500"/>
                                        <p:tgtEl>
                                          <p:spTgt spid="88"/>
                                        </p:tgtEl>
                                      </p:cBhvr>
                                    </p:animEffect>
                                  </p:childTnLst>
                                </p:cTn>
                              </p:par>
                              <p:par>
                                <p:cTn id="13" presetID="5"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heckerboard(across)">
                                      <p:cBhvr>
                                        <p:cTn id="15" dur="500"/>
                                        <p:tgtEl>
                                          <p:spTgt spid="7"/>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8"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Rectangle 87"/>
          <p:cNvSpPr/>
          <p:nvPr/>
        </p:nvSpPr>
        <p:spPr>
          <a:xfrm>
            <a:off x="-32" y="191136"/>
            <a:ext cx="8350363"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Bộ biến đổi điện áp xoay chiều ba pha tải R kết nối    </a:t>
            </a:r>
            <a:r>
              <a:rPr lang="en-US" sz="2800" smtClean="0">
                <a:solidFill>
                  <a:srgbClr val="0070C0"/>
                </a:solidFill>
                <a:latin typeface="Times New Roman" pitchFamily="18" charset="0"/>
                <a:cs typeface="Times New Roman" pitchFamily="18" charset="0"/>
              </a:rPr>
              <a:t>: </a:t>
            </a:r>
            <a:endParaRPr lang="vi-VN" sz="2800">
              <a:solidFill>
                <a:srgbClr val="0070C0"/>
              </a:solidFill>
            </a:endParaRPr>
          </a:p>
        </p:txBody>
      </p:sp>
      <p:sp>
        <p:nvSpPr>
          <p:cNvPr id="8" name="Rectangle 7"/>
          <p:cNvSpPr/>
          <p:nvPr/>
        </p:nvSpPr>
        <p:spPr>
          <a:xfrm>
            <a:off x="7593540" y="214290"/>
            <a:ext cx="407484" cy="461665"/>
          </a:xfrm>
          <a:prstGeom prst="rect">
            <a:avLst/>
          </a:prstGeom>
        </p:spPr>
        <p:txBody>
          <a:bodyPr wrap="none">
            <a:spAutoFit/>
          </a:bodyPr>
          <a:lstStyle/>
          <a:p>
            <a:r>
              <a:rPr lang="en-US" sz="2400" b="1" smtClean="0">
                <a:solidFill>
                  <a:srgbClr val="0000FF"/>
                </a:solidFill>
                <a:latin typeface="Times New Roman" pitchFamily="18" charset="0"/>
                <a:cs typeface="Times New Roman" pitchFamily="18" charset="0"/>
              </a:rPr>
              <a:t>Y</a:t>
            </a:r>
            <a:endParaRPr lang="vi-VN" sz="2400">
              <a:latin typeface="Times New Roman" pitchFamily="18" charset="0"/>
              <a:cs typeface="Times New Roman" pitchFamily="18" charset="0"/>
            </a:endParaRP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43042" y="857232"/>
            <a:ext cx="6230942" cy="56091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checkerboard(across)">
                                      <p:cBhvr>
                                        <p:cTn id="7" dur="500"/>
                                        <p:tgtEl>
                                          <p:spTgt spid="88"/>
                                        </p:tgtEl>
                                      </p:cBhvr>
                                    </p:animEffect>
                                  </p:childTnLst>
                                </p:cTn>
                              </p:par>
                              <p:par>
                                <p:cTn id="8" presetID="5"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across)">
                                      <p:cBhvr>
                                        <p:cTn id="10" dur="500"/>
                                        <p:tgtEl>
                                          <p:spTgt spid="9"/>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B1F9031A-4682-402B-BBA6-967D1DB7132F}" type="slidenum">
              <a:rPr lang="en-US"/>
              <a:pPr/>
              <a:t>14</a:t>
            </a:fld>
            <a:endParaRPr lang="en-US"/>
          </a:p>
        </p:txBody>
      </p:sp>
      <p:sp>
        <p:nvSpPr>
          <p:cNvPr id="264194" name="Rectangle 2"/>
          <p:cNvSpPr>
            <a:spLocks noGrp="1" noChangeArrowheads="1"/>
          </p:cNvSpPr>
          <p:nvPr>
            <p:ph type="title"/>
          </p:nvPr>
        </p:nvSpPr>
        <p:spPr>
          <a:xfrm>
            <a:off x="533400" y="142852"/>
            <a:ext cx="8229600" cy="609600"/>
          </a:xfrm>
        </p:spPr>
        <p:txBody>
          <a:bodyPr/>
          <a:lstStyle/>
          <a:p>
            <a:r>
              <a:rPr lang="en-US" sz="3200">
                <a:solidFill>
                  <a:srgbClr val="FF0000"/>
                </a:solidFill>
                <a:latin typeface="Times New Roman" pitchFamily="18" charset="0"/>
                <a:cs typeface="Times New Roman" pitchFamily="18" charset="0"/>
              </a:rPr>
              <a:t>Bộ biến đổi điện áp xoay chiều 3 pha</a:t>
            </a:r>
          </a:p>
        </p:txBody>
      </p:sp>
      <p:pic>
        <p:nvPicPr>
          <p:cNvPr id="264196" name="Picture 4"/>
          <p:cNvPicPr>
            <a:picLocks noChangeAspect="1" noChangeArrowheads="1"/>
          </p:cNvPicPr>
          <p:nvPr/>
        </p:nvPicPr>
        <p:blipFill>
          <a:blip r:embed="rId2"/>
          <a:srcRect/>
          <a:stretch>
            <a:fillRect/>
          </a:stretch>
        </p:blipFill>
        <p:spPr bwMode="auto">
          <a:xfrm>
            <a:off x="1142975" y="1285860"/>
            <a:ext cx="6946657" cy="5045077"/>
          </a:xfrm>
          <a:prstGeom prst="rect">
            <a:avLst/>
          </a:prstGeom>
          <a:noFill/>
          <a:ln w="9525">
            <a:noFill/>
            <a:miter lim="800000"/>
            <a:headEnd/>
            <a:tailEnd/>
          </a:ln>
          <a:effectLst/>
        </p:spPr>
      </p:pic>
      <p:sp>
        <p:nvSpPr>
          <p:cNvPr id="264198" name="Text Box 6"/>
          <p:cNvSpPr txBox="1">
            <a:spLocks noChangeArrowheads="1"/>
          </p:cNvSpPr>
          <p:nvPr/>
        </p:nvSpPr>
        <p:spPr bwMode="auto">
          <a:xfrm>
            <a:off x="1285852" y="6143644"/>
            <a:ext cx="6553200" cy="523220"/>
          </a:xfrm>
          <a:prstGeom prst="rect">
            <a:avLst/>
          </a:prstGeom>
          <a:noFill/>
          <a:ln w="9525">
            <a:noFill/>
            <a:miter lim="800000"/>
            <a:headEnd/>
            <a:tailEnd/>
          </a:ln>
          <a:effectLst/>
        </p:spPr>
        <p:txBody>
          <a:bodyPr>
            <a:spAutoFit/>
          </a:bodyPr>
          <a:lstStyle/>
          <a:p>
            <a:pPr algn="ctr">
              <a:spcBef>
                <a:spcPct val="50000"/>
              </a:spcBef>
            </a:pPr>
            <a:r>
              <a:rPr lang="en-US" sz="2800" b="1">
                <a:solidFill>
                  <a:srgbClr val="0070C0"/>
                </a:solidFill>
                <a:latin typeface="Times New Roman" pitchFamily="18" charset="0"/>
                <a:cs typeface="Times New Roman" pitchFamily="18" charset="0"/>
              </a:rPr>
              <a:t>Dạng sóng dòng, áp ngõ ra trên 1 pha</a:t>
            </a:r>
          </a:p>
        </p:txBody>
      </p:sp>
      <p:sp>
        <p:nvSpPr>
          <p:cNvPr id="7" name="Rectangle 6"/>
          <p:cNvSpPr/>
          <p:nvPr/>
        </p:nvSpPr>
        <p:spPr>
          <a:xfrm>
            <a:off x="2643174" y="772523"/>
            <a:ext cx="3810659"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Tải R, góc kích α=30</a:t>
            </a:r>
            <a:r>
              <a:rPr lang="en-US" sz="3200" baseline="30000" smtClean="0">
                <a:solidFill>
                  <a:srgbClr val="002060"/>
                </a:solidFill>
                <a:latin typeface="Times New Roman" pitchFamily="18" charset="0"/>
                <a:cs typeface="Times New Roman" pitchFamily="18" charset="0"/>
              </a:rPr>
              <a:t>0</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B1F9031A-4682-402B-BBA6-967D1DB7132F}" type="slidenum">
              <a:rPr lang="en-US"/>
              <a:pPr/>
              <a:t>15</a:t>
            </a:fld>
            <a:endParaRPr lang="en-US"/>
          </a:p>
        </p:txBody>
      </p:sp>
      <p:sp>
        <p:nvSpPr>
          <p:cNvPr id="264194" name="Rectangle 2"/>
          <p:cNvSpPr>
            <a:spLocks noGrp="1" noChangeArrowheads="1"/>
          </p:cNvSpPr>
          <p:nvPr>
            <p:ph type="title"/>
          </p:nvPr>
        </p:nvSpPr>
        <p:spPr>
          <a:xfrm>
            <a:off x="533400" y="142852"/>
            <a:ext cx="8229600" cy="609600"/>
          </a:xfrm>
        </p:spPr>
        <p:txBody>
          <a:bodyPr/>
          <a:lstStyle/>
          <a:p>
            <a:r>
              <a:rPr lang="en-US" sz="3200">
                <a:solidFill>
                  <a:srgbClr val="FF0000"/>
                </a:solidFill>
                <a:latin typeface="Times New Roman" pitchFamily="18" charset="0"/>
                <a:cs typeface="Times New Roman" pitchFamily="18" charset="0"/>
              </a:rPr>
              <a:t>Bộ biến đổi điện áp xoay chiều 3 pha</a:t>
            </a:r>
          </a:p>
        </p:txBody>
      </p:sp>
      <p:sp>
        <p:nvSpPr>
          <p:cNvPr id="264198" name="Text Box 6"/>
          <p:cNvSpPr txBox="1">
            <a:spLocks noChangeArrowheads="1"/>
          </p:cNvSpPr>
          <p:nvPr/>
        </p:nvSpPr>
        <p:spPr bwMode="auto">
          <a:xfrm>
            <a:off x="1285852" y="6263366"/>
            <a:ext cx="6553200" cy="523220"/>
          </a:xfrm>
          <a:prstGeom prst="rect">
            <a:avLst/>
          </a:prstGeom>
          <a:noFill/>
          <a:ln w="9525">
            <a:noFill/>
            <a:miter lim="800000"/>
            <a:headEnd/>
            <a:tailEnd/>
          </a:ln>
          <a:effectLst/>
        </p:spPr>
        <p:txBody>
          <a:bodyPr>
            <a:spAutoFit/>
          </a:bodyPr>
          <a:lstStyle/>
          <a:p>
            <a:pPr algn="ctr">
              <a:spcBef>
                <a:spcPct val="50000"/>
              </a:spcBef>
            </a:pPr>
            <a:r>
              <a:rPr lang="en-US" sz="2800" b="1">
                <a:solidFill>
                  <a:srgbClr val="0070C0"/>
                </a:solidFill>
                <a:latin typeface="Times New Roman" pitchFamily="18" charset="0"/>
                <a:cs typeface="Times New Roman" pitchFamily="18" charset="0"/>
              </a:rPr>
              <a:t>Dạng sóng dòng, áp ngõ ra trên 1 pha</a:t>
            </a:r>
          </a:p>
        </p:txBody>
      </p:sp>
      <p:sp>
        <p:nvSpPr>
          <p:cNvPr id="7" name="Rectangle 6"/>
          <p:cNvSpPr/>
          <p:nvPr/>
        </p:nvSpPr>
        <p:spPr>
          <a:xfrm>
            <a:off x="2643174" y="772523"/>
            <a:ext cx="3810659"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Tải R, góc kích α=75</a:t>
            </a:r>
            <a:r>
              <a:rPr lang="en-US" sz="3200" baseline="30000" smtClean="0">
                <a:solidFill>
                  <a:srgbClr val="002060"/>
                </a:solidFill>
                <a:latin typeface="Times New Roman" pitchFamily="18" charset="0"/>
                <a:cs typeface="Times New Roman" pitchFamily="18" charset="0"/>
              </a:rPr>
              <a:t>0</a:t>
            </a:r>
            <a:endParaRPr lang="vi-VN" sz="3200">
              <a:solidFill>
                <a:srgbClr val="002060"/>
              </a:solidFill>
              <a:latin typeface="Times New Roman" pitchFamily="18" charset="0"/>
              <a:cs typeface="Times New Roman" pitchFamily="18" charset="0"/>
            </a:endParaRPr>
          </a:p>
        </p:txBody>
      </p:sp>
      <p:pic>
        <p:nvPicPr>
          <p:cNvPr id="9" name="Picture 4"/>
          <p:cNvPicPr>
            <a:picLocks noChangeAspect="1" noChangeArrowheads="1"/>
          </p:cNvPicPr>
          <p:nvPr/>
        </p:nvPicPr>
        <p:blipFill>
          <a:blip r:embed="rId2"/>
          <a:srcRect/>
          <a:stretch>
            <a:fillRect/>
          </a:stretch>
        </p:blipFill>
        <p:spPr bwMode="auto">
          <a:xfrm>
            <a:off x="1122780" y="1352850"/>
            <a:ext cx="6949682" cy="486223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B1F9031A-4682-402B-BBA6-967D1DB7132F}" type="slidenum">
              <a:rPr lang="en-US"/>
              <a:pPr/>
              <a:t>16</a:t>
            </a:fld>
            <a:endParaRPr lang="en-US"/>
          </a:p>
        </p:txBody>
      </p:sp>
      <p:sp>
        <p:nvSpPr>
          <p:cNvPr id="264194" name="Rectangle 2"/>
          <p:cNvSpPr>
            <a:spLocks noGrp="1" noChangeArrowheads="1"/>
          </p:cNvSpPr>
          <p:nvPr>
            <p:ph type="title"/>
          </p:nvPr>
        </p:nvSpPr>
        <p:spPr>
          <a:xfrm>
            <a:off x="533400" y="71414"/>
            <a:ext cx="8229600" cy="609600"/>
          </a:xfrm>
        </p:spPr>
        <p:txBody>
          <a:bodyPr/>
          <a:lstStyle/>
          <a:p>
            <a:r>
              <a:rPr lang="en-US" sz="3200">
                <a:solidFill>
                  <a:srgbClr val="FF0000"/>
                </a:solidFill>
                <a:latin typeface="Times New Roman" pitchFamily="18" charset="0"/>
                <a:cs typeface="Times New Roman" pitchFamily="18" charset="0"/>
              </a:rPr>
              <a:t>Bộ biến đổi điện áp xoay chiều 3 pha</a:t>
            </a:r>
          </a:p>
        </p:txBody>
      </p:sp>
      <p:sp>
        <p:nvSpPr>
          <p:cNvPr id="264198" name="Text Box 6"/>
          <p:cNvSpPr txBox="1">
            <a:spLocks noChangeArrowheads="1"/>
          </p:cNvSpPr>
          <p:nvPr/>
        </p:nvSpPr>
        <p:spPr bwMode="auto">
          <a:xfrm>
            <a:off x="1285852" y="6263366"/>
            <a:ext cx="6553200" cy="523220"/>
          </a:xfrm>
          <a:prstGeom prst="rect">
            <a:avLst/>
          </a:prstGeom>
          <a:noFill/>
          <a:ln w="9525">
            <a:noFill/>
            <a:miter lim="800000"/>
            <a:headEnd/>
            <a:tailEnd/>
          </a:ln>
          <a:effectLst/>
        </p:spPr>
        <p:txBody>
          <a:bodyPr>
            <a:spAutoFit/>
          </a:bodyPr>
          <a:lstStyle/>
          <a:p>
            <a:pPr algn="ctr">
              <a:spcBef>
                <a:spcPct val="50000"/>
              </a:spcBef>
            </a:pPr>
            <a:r>
              <a:rPr lang="en-US" sz="2800" b="1">
                <a:solidFill>
                  <a:srgbClr val="0070C0"/>
                </a:solidFill>
                <a:latin typeface="Times New Roman" pitchFamily="18" charset="0"/>
                <a:cs typeface="Times New Roman" pitchFamily="18" charset="0"/>
              </a:rPr>
              <a:t>Dạng sóng dòng, áp ngõ ra trên 1 pha</a:t>
            </a:r>
          </a:p>
        </p:txBody>
      </p:sp>
      <p:sp>
        <p:nvSpPr>
          <p:cNvPr id="7" name="Rectangle 6"/>
          <p:cNvSpPr/>
          <p:nvPr/>
        </p:nvSpPr>
        <p:spPr>
          <a:xfrm>
            <a:off x="2643174" y="642918"/>
            <a:ext cx="4015843"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Tải R, góc kích α=120</a:t>
            </a:r>
            <a:r>
              <a:rPr lang="en-US" sz="3200" baseline="30000" smtClean="0">
                <a:solidFill>
                  <a:srgbClr val="002060"/>
                </a:solidFill>
                <a:latin typeface="Times New Roman" pitchFamily="18" charset="0"/>
                <a:cs typeface="Times New Roman" pitchFamily="18" charset="0"/>
              </a:rPr>
              <a:t>0</a:t>
            </a:r>
            <a:endParaRPr lang="vi-VN" sz="3200">
              <a:solidFill>
                <a:srgbClr val="002060"/>
              </a:solidFill>
              <a:latin typeface="Times New Roman" pitchFamily="18" charset="0"/>
              <a:cs typeface="Times New Roman" pitchFamily="18" charset="0"/>
            </a:endParaRPr>
          </a:p>
        </p:txBody>
      </p:sp>
      <p:pic>
        <p:nvPicPr>
          <p:cNvPr id="10" name="Picture 6"/>
          <p:cNvPicPr>
            <a:picLocks noChangeAspect="1" noChangeArrowheads="1"/>
          </p:cNvPicPr>
          <p:nvPr/>
        </p:nvPicPr>
        <p:blipFill>
          <a:blip r:embed="rId2"/>
          <a:srcRect/>
          <a:stretch>
            <a:fillRect/>
          </a:stretch>
        </p:blipFill>
        <p:spPr bwMode="auto">
          <a:xfrm>
            <a:off x="762000" y="1165229"/>
            <a:ext cx="7507560" cy="51927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0" y="0"/>
            <a:ext cx="4857752"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2</a:t>
            </a:r>
            <a:r>
              <a:rPr kumimoji="0" lang="en-US" sz="24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Bộ biến đổi điện áp xoay chiều 3 pha mắc vào tải theo cấu hình sao. Biết công suất tải P=20kw, hệ số công suất là 0,707. Áp nguồn có trị hiệu dụng áp dây là 440V.</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Tính định mức dòng trung bình và dòng hiệu dụng qua SCR?</a:t>
            </a:r>
            <a:r>
              <a:rPr kumimoji="0" lang="vi-VN" sz="2400" b="0" i="0" u="none" strike="noStrike" cap="none" normalizeH="0" baseline="0" smtClean="0">
                <a:ln>
                  <a:noFill/>
                </a:ln>
                <a:solidFill>
                  <a:srgbClr val="FF0000"/>
                </a:solidFill>
                <a:effectLst/>
                <a:latin typeface="Times New Roman" pitchFamily="18" charset="0"/>
                <a:cs typeface="Times New Roman" pitchFamily="18" charset="0"/>
              </a:rPr>
              <a:t> </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33480" y="-24"/>
            <a:ext cx="4167676" cy="37518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Rectangle 5"/>
          <p:cNvSpPr/>
          <p:nvPr/>
        </p:nvSpPr>
        <p:spPr>
          <a:xfrm>
            <a:off x="2778269" y="3143248"/>
            <a:ext cx="936475" cy="584775"/>
          </a:xfrm>
          <a:prstGeom prst="rect">
            <a:avLst/>
          </a:prstGeom>
        </p:spPr>
        <p:txBody>
          <a:bodyPr wrap="none">
            <a:spAutoFit/>
          </a:bodyPr>
          <a:lstStyle/>
          <a:p>
            <a:r>
              <a:rPr lang="en-US" sz="3200" b="1" u="sng" smtClean="0">
                <a:solidFill>
                  <a:srgbClr val="FF0000"/>
                </a:solidFill>
                <a:latin typeface="Times New Roman" pitchFamily="18" charset="0"/>
                <a:cs typeface="Times New Roman" pitchFamily="18" charset="0"/>
              </a:rPr>
              <a:t>Giải</a:t>
            </a:r>
            <a:endParaRPr lang="vi-VN" sz="3200" b="1">
              <a:solidFill>
                <a:srgbClr val="FF0000"/>
              </a:solidFill>
              <a:latin typeface="Times New Roman" pitchFamily="18" charset="0"/>
              <a:cs typeface="Times New Roman" pitchFamily="18" charset="0"/>
            </a:endParaRPr>
          </a:p>
        </p:txBody>
      </p:sp>
      <p:sp>
        <p:nvSpPr>
          <p:cNvPr id="7" name="Rectangle 6"/>
          <p:cNvSpPr/>
          <p:nvPr/>
        </p:nvSpPr>
        <p:spPr>
          <a:xfrm>
            <a:off x="357158" y="3905912"/>
            <a:ext cx="6213560"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điện qua mỗi pha có trị hiệu dụng:</a:t>
            </a:r>
            <a:endParaRPr lang="vi-VN" sz="2800">
              <a:solidFill>
                <a:srgbClr val="002060"/>
              </a:solidFill>
              <a:latin typeface="Times New Roman" pitchFamily="18" charset="0"/>
              <a:cs typeface="Times New Roman" pitchFamily="18" charset="0"/>
            </a:endParaRPr>
          </a:p>
        </p:txBody>
      </p:sp>
      <p:sp>
        <p:nvSpPr>
          <p:cNvPr id="2765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7650" name="Object 2"/>
          <p:cNvGraphicFramePr>
            <a:graphicFrameLocks noChangeAspect="1"/>
          </p:cNvGraphicFramePr>
          <p:nvPr/>
        </p:nvGraphicFramePr>
        <p:xfrm>
          <a:off x="832975" y="4643445"/>
          <a:ext cx="6167917" cy="1035545"/>
        </p:xfrm>
        <a:graphic>
          <a:graphicData uri="http://schemas.openxmlformats.org/presentationml/2006/ole">
            <p:oleObj spid="_x0000_s27650" name="Equation" r:id="rId4" imgW="25908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7649"/>
                                        </p:tgtEl>
                                        <p:attrNameLst>
                                          <p:attrName>style.visibility</p:attrName>
                                        </p:attrNameLst>
                                      </p:cBhvr>
                                      <p:to>
                                        <p:strVal val="visible"/>
                                      </p:to>
                                    </p:set>
                                    <p:animEffect transition="in" filter="checkerboard(across)">
                                      <p:cBhvr>
                                        <p:cTn id="7" dur="500"/>
                                        <p:tgtEl>
                                          <p:spTgt spid="27649"/>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checkerboard(across)">
                                      <p:cBhvr>
                                        <p:cTn id="15" dur="500"/>
                                        <p:tgtEl>
                                          <p:spTgt spid="6">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27650"/>
                                        </p:tgtEl>
                                        <p:attrNameLst>
                                          <p:attrName>style.visibility</p:attrName>
                                        </p:attrNameLst>
                                      </p:cBhvr>
                                      <p:to>
                                        <p:strVal val="visible"/>
                                      </p:to>
                                    </p:set>
                                    <p:animEffect transition="in" filter="checkerboard(across)">
                                      <p:cBhvr>
                                        <p:cTn id="25"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14348" y="214290"/>
            <a:ext cx="3395481"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đỉnh qua SCR:</a:t>
            </a:r>
            <a:endParaRPr lang="vi-VN" sz="2800">
              <a:solidFill>
                <a:srgbClr val="002060"/>
              </a:solidFill>
              <a:latin typeface="Times New Roman" pitchFamily="18" charset="0"/>
              <a:cs typeface="Times New Roman" pitchFamily="18" charset="0"/>
            </a:endParaRPr>
          </a:p>
        </p:txBody>
      </p:sp>
      <p:sp>
        <p:nvSpPr>
          <p:cNvPr id="3993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37" name="Object 1"/>
          <p:cNvGraphicFramePr>
            <a:graphicFrameLocks noChangeAspect="1"/>
          </p:cNvGraphicFramePr>
          <p:nvPr/>
        </p:nvGraphicFramePr>
        <p:xfrm>
          <a:off x="1583359" y="928670"/>
          <a:ext cx="3988773" cy="785818"/>
        </p:xfrm>
        <a:graphic>
          <a:graphicData uri="http://schemas.openxmlformats.org/presentationml/2006/ole">
            <p:oleObj spid="_x0000_s39937" name="Equation" r:id="rId3" imgW="1269449" imgH="253890" progId="Equation.3">
              <p:embed/>
            </p:oleObj>
          </a:graphicData>
        </a:graphic>
      </p:graphicFrame>
      <p:sp>
        <p:nvSpPr>
          <p:cNvPr id="7" name="Rectangle 6"/>
          <p:cNvSpPr/>
          <p:nvPr/>
        </p:nvSpPr>
        <p:spPr>
          <a:xfrm>
            <a:off x="757159" y="1905648"/>
            <a:ext cx="4243469"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trung bình qua SCR:</a:t>
            </a:r>
            <a:endParaRPr lang="vi-VN" sz="2800">
              <a:solidFill>
                <a:srgbClr val="002060"/>
              </a:solidFill>
              <a:latin typeface="Times New Roman" pitchFamily="18" charset="0"/>
              <a:cs typeface="Times New Roman" pitchFamily="18" charset="0"/>
            </a:endParaRPr>
          </a:p>
        </p:txBody>
      </p:sp>
      <p:sp>
        <p:nvSpPr>
          <p:cNvPr id="3994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39" name="Object 3"/>
          <p:cNvGraphicFramePr>
            <a:graphicFrameLocks noChangeAspect="1"/>
          </p:cNvGraphicFramePr>
          <p:nvPr/>
        </p:nvGraphicFramePr>
        <p:xfrm>
          <a:off x="1428728" y="2643182"/>
          <a:ext cx="4980657" cy="1071570"/>
        </p:xfrm>
        <a:graphic>
          <a:graphicData uri="http://schemas.openxmlformats.org/presentationml/2006/ole">
            <p:oleObj spid="_x0000_s39939" name="Equation" r:id="rId4" imgW="1841500" imgH="393700" progId="Equation.3">
              <p:embed/>
            </p:oleObj>
          </a:graphicData>
        </a:graphic>
      </p:graphicFrame>
      <p:sp>
        <p:nvSpPr>
          <p:cNvPr id="10" name="Rectangle 9"/>
          <p:cNvSpPr/>
          <p:nvPr/>
        </p:nvSpPr>
        <p:spPr>
          <a:xfrm>
            <a:off x="785786" y="3977350"/>
            <a:ext cx="4182555"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hiệu dụng qua SCR:</a:t>
            </a:r>
            <a:endParaRPr lang="vi-VN" sz="2800">
              <a:solidFill>
                <a:srgbClr val="002060"/>
              </a:solidFill>
              <a:latin typeface="Times New Roman" pitchFamily="18" charset="0"/>
              <a:cs typeface="Times New Roman" pitchFamily="18" charset="0"/>
            </a:endParaRPr>
          </a:p>
        </p:txBody>
      </p:sp>
      <p:sp>
        <p:nvSpPr>
          <p:cNvPr id="3994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41" name="Object 5"/>
          <p:cNvGraphicFramePr>
            <a:graphicFrameLocks noChangeAspect="1"/>
          </p:cNvGraphicFramePr>
          <p:nvPr/>
        </p:nvGraphicFramePr>
        <p:xfrm>
          <a:off x="1571604" y="4760983"/>
          <a:ext cx="3571900" cy="954033"/>
        </p:xfrm>
        <a:graphic>
          <a:graphicData uri="http://schemas.openxmlformats.org/presentationml/2006/ole">
            <p:oleObj spid="_x0000_s39941" name="Equation" r:id="rId5" imgW="1485900" imgH="3937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9937"/>
                                        </p:tgtEl>
                                        <p:attrNameLst>
                                          <p:attrName>style.visibility</p:attrName>
                                        </p:attrNameLst>
                                      </p:cBhvr>
                                      <p:to>
                                        <p:strVal val="visible"/>
                                      </p:to>
                                    </p:set>
                                    <p:animEffect transition="in" filter="checkerboard(across)">
                                      <p:cBhvr>
                                        <p:cTn id="12" dur="500"/>
                                        <p:tgtEl>
                                          <p:spTgt spid="3993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9939"/>
                                        </p:tgtEl>
                                        <p:attrNameLst>
                                          <p:attrName>style.visibility</p:attrName>
                                        </p:attrNameLst>
                                      </p:cBhvr>
                                      <p:to>
                                        <p:strVal val="visible"/>
                                      </p:to>
                                    </p:set>
                                    <p:animEffect transition="in" filter="checkerboard(across)">
                                      <p:cBhvr>
                                        <p:cTn id="22" dur="500"/>
                                        <p:tgtEl>
                                          <p:spTgt spid="3993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heckerboard(across)">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39941"/>
                                        </p:tgtEl>
                                        <p:attrNameLst>
                                          <p:attrName>style.visibility</p:attrName>
                                        </p:attrNameLst>
                                      </p:cBhvr>
                                      <p:to>
                                        <p:strVal val="visible"/>
                                      </p:to>
                                    </p:set>
                                    <p:animEffect transition="in" filter="checkerboard(across)">
                                      <p:cBhvr>
                                        <p:cTn id="32" dur="500"/>
                                        <p:tgtEl>
                                          <p:spTgt spid="39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71736" y="142852"/>
            <a:ext cx="4147289" cy="646331"/>
          </a:xfrm>
          <a:prstGeom prst="rect">
            <a:avLst/>
          </a:prstGeom>
        </p:spPr>
        <p:txBody>
          <a:bodyPr wrap="none">
            <a:spAutoFit/>
          </a:bodyPr>
          <a:lstStyle/>
          <a:p>
            <a:r>
              <a:rPr lang="en-US" sz="3600" b="1" smtClean="0">
                <a:solidFill>
                  <a:srgbClr val="FF0000"/>
                </a:solidFill>
                <a:latin typeface="Times New Roman" pitchFamily="18" charset="0"/>
                <a:cs typeface="Times New Roman" pitchFamily="18" charset="0"/>
              </a:rPr>
              <a:t>Công tắc xoay chiều</a:t>
            </a:r>
            <a:endParaRPr lang="vi-VN" sz="3600" b="1">
              <a:solidFill>
                <a:srgbClr val="FF0000"/>
              </a:solidFill>
              <a:latin typeface="Times New Roman" pitchFamily="18" charset="0"/>
              <a:cs typeface="Times New Roman" pitchFamily="18" charset="0"/>
            </a:endParaRPr>
          </a:p>
        </p:txBody>
      </p:sp>
      <p:sp>
        <p:nvSpPr>
          <p:cNvPr id="26625" name="Rectangle 1"/>
          <p:cNvSpPr>
            <a:spLocks noChangeArrowheads="1"/>
          </p:cNvSpPr>
          <p:nvPr/>
        </p:nvSpPr>
        <p:spPr bwMode="auto">
          <a:xfrm>
            <a:off x="0" y="1142984"/>
            <a:ext cx="8929718"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Dùng để đóng vào hoặc ngắt nguồn điện áp xoay chiều ra khỏi tải xoay chiều.</a:t>
            </a:r>
            <a:endParaRPr kumimoji="0" lang="vi-VN" sz="3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Hoạt động với tần số cao, đáp ứng nhanh, công suất điều khiển nhỏ, không gây phóng điện.</a:t>
            </a:r>
            <a:endParaRPr kumimoji="0" lang="vi-VN" sz="3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Có tổn hao trên linh kiện bán dẫn → Cần giải nhiệt.</a:t>
            </a:r>
            <a:endParaRPr kumimoji="0" lang="vi-VN" sz="3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Sử dụng trong: đóng ngắt động cơ, chuyển mạch cho nguồn lưới điện, chuyển mạch trong hệ thống UPS ….</a:t>
            </a:r>
            <a:endParaRPr kumimoji="0" lang="en-US" sz="3200" b="1"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6625">
                                            <p:txEl>
                                              <p:pRg st="0" end="0"/>
                                            </p:txEl>
                                          </p:spTgt>
                                        </p:tgtEl>
                                        <p:attrNameLst>
                                          <p:attrName>style.visibility</p:attrName>
                                        </p:attrNameLst>
                                      </p:cBhvr>
                                      <p:to>
                                        <p:strVal val="visible"/>
                                      </p:to>
                                    </p:set>
                                    <p:animEffect transition="in" filter="checkerboard(across)">
                                      <p:cBhvr>
                                        <p:cTn id="12" dur="500"/>
                                        <p:tgtEl>
                                          <p:spTgt spid="2662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6625">
                                            <p:txEl>
                                              <p:pRg st="1" end="1"/>
                                            </p:txEl>
                                          </p:spTgt>
                                        </p:tgtEl>
                                        <p:attrNameLst>
                                          <p:attrName>style.visibility</p:attrName>
                                        </p:attrNameLst>
                                      </p:cBhvr>
                                      <p:to>
                                        <p:strVal val="visible"/>
                                      </p:to>
                                    </p:set>
                                    <p:animEffect transition="in" filter="checkerboard(across)">
                                      <p:cBhvr>
                                        <p:cTn id="17" dur="500"/>
                                        <p:tgtEl>
                                          <p:spTgt spid="2662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6625">
                                            <p:txEl>
                                              <p:pRg st="2" end="2"/>
                                            </p:txEl>
                                          </p:spTgt>
                                        </p:tgtEl>
                                        <p:attrNameLst>
                                          <p:attrName>style.visibility</p:attrName>
                                        </p:attrNameLst>
                                      </p:cBhvr>
                                      <p:to>
                                        <p:strVal val="visible"/>
                                      </p:to>
                                    </p:set>
                                    <p:animEffect transition="in" filter="checkerboard(across)">
                                      <p:cBhvr>
                                        <p:cTn id="22" dur="500"/>
                                        <p:tgtEl>
                                          <p:spTgt spid="2662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26625">
                                            <p:txEl>
                                              <p:pRg st="3" end="3"/>
                                            </p:txEl>
                                          </p:spTgt>
                                        </p:tgtEl>
                                        <p:attrNameLst>
                                          <p:attrName>style.visibility</p:attrName>
                                        </p:attrNameLst>
                                      </p:cBhvr>
                                      <p:to>
                                        <p:strVal val="visible"/>
                                      </p:to>
                                    </p:set>
                                    <p:animEffect transition="in" filter="checkerboard(across)">
                                      <p:cBhvr>
                                        <p:cTn id="27" dur="500"/>
                                        <p:tgtEl>
                                          <p:spTgt spid="2662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Grp="1" noChangeArrowheads="1"/>
          </p:cNvSpPr>
          <p:nvPr>
            <p:ph type="title"/>
          </p:nvPr>
        </p:nvSpPr>
        <p:spPr>
          <a:xfrm>
            <a:off x="285720" y="71414"/>
            <a:ext cx="8229600" cy="609600"/>
          </a:xfrm>
        </p:spPr>
        <p:txBody>
          <a:bodyPr/>
          <a:lstStyle/>
          <a:p>
            <a:r>
              <a:rPr lang="en-US" sz="3200">
                <a:solidFill>
                  <a:srgbClr val="FF0000"/>
                </a:solidFill>
                <a:latin typeface="Times New Roman" pitchFamily="18" charset="0"/>
                <a:cs typeface="Times New Roman" pitchFamily="18" charset="0"/>
              </a:rPr>
              <a:t>Công tắc xoay chiều 1 pha</a:t>
            </a:r>
          </a:p>
        </p:txBody>
      </p:sp>
      <p:pic>
        <p:nvPicPr>
          <p:cNvPr id="272388" name="Picture 4"/>
          <p:cNvPicPr>
            <a:picLocks noChangeAspect="1" noChangeArrowheads="1"/>
          </p:cNvPicPr>
          <p:nvPr/>
        </p:nvPicPr>
        <p:blipFill>
          <a:blip r:embed="rId2"/>
          <a:srcRect/>
          <a:stretch>
            <a:fillRect/>
          </a:stretch>
        </p:blipFill>
        <p:spPr bwMode="auto">
          <a:xfrm>
            <a:off x="442906" y="714356"/>
            <a:ext cx="3200400" cy="2970213"/>
          </a:xfrm>
          <a:prstGeom prst="rect">
            <a:avLst/>
          </a:prstGeom>
          <a:noFill/>
          <a:ln w="9525">
            <a:noFill/>
            <a:miter lim="800000"/>
            <a:headEnd/>
            <a:tailEnd/>
          </a:ln>
          <a:effectLst/>
        </p:spPr>
      </p:pic>
      <p:pic>
        <p:nvPicPr>
          <p:cNvPr id="272389" name="Picture 5"/>
          <p:cNvPicPr>
            <a:picLocks noChangeAspect="1" noChangeArrowheads="1"/>
          </p:cNvPicPr>
          <p:nvPr/>
        </p:nvPicPr>
        <p:blipFill>
          <a:blip r:embed="rId3"/>
          <a:srcRect/>
          <a:stretch>
            <a:fillRect/>
          </a:stretch>
        </p:blipFill>
        <p:spPr bwMode="auto">
          <a:xfrm>
            <a:off x="5286380" y="714356"/>
            <a:ext cx="2971800" cy="2779712"/>
          </a:xfrm>
          <a:prstGeom prst="rect">
            <a:avLst/>
          </a:prstGeom>
          <a:noFill/>
          <a:ln w="9525">
            <a:noFill/>
            <a:miter lim="800000"/>
            <a:headEnd/>
            <a:tailEnd/>
          </a:ln>
          <a:effectLst/>
        </p:spPr>
      </p:pic>
      <p:pic>
        <p:nvPicPr>
          <p:cNvPr id="272390" name="Picture 6"/>
          <p:cNvPicPr>
            <a:picLocks noChangeAspect="1" noChangeArrowheads="1"/>
          </p:cNvPicPr>
          <p:nvPr/>
        </p:nvPicPr>
        <p:blipFill>
          <a:blip r:embed="rId4"/>
          <a:srcRect/>
          <a:stretch>
            <a:fillRect/>
          </a:stretch>
        </p:blipFill>
        <p:spPr bwMode="auto">
          <a:xfrm>
            <a:off x="642934" y="3744913"/>
            <a:ext cx="3429000" cy="3113087"/>
          </a:xfrm>
          <a:prstGeom prst="rect">
            <a:avLst/>
          </a:prstGeom>
          <a:noFill/>
          <a:ln w="9525">
            <a:noFill/>
            <a:miter lim="800000"/>
            <a:headEnd/>
            <a:tailEnd/>
          </a:ln>
          <a:effectLst/>
        </p:spPr>
      </p:pic>
      <p:pic>
        <p:nvPicPr>
          <p:cNvPr id="272391" name="Picture 7"/>
          <p:cNvPicPr>
            <a:picLocks noChangeAspect="1" noChangeArrowheads="1"/>
          </p:cNvPicPr>
          <p:nvPr/>
        </p:nvPicPr>
        <p:blipFill>
          <a:blip r:embed="rId5"/>
          <a:srcRect/>
          <a:stretch>
            <a:fillRect/>
          </a:stretch>
        </p:blipFill>
        <p:spPr bwMode="auto">
          <a:xfrm>
            <a:off x="5029200" y="3562350"/>
            <a:ext cx="2549525" cy="32956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p:cNvSpPr>
            <a:spLocks noGrp="1" noChangeArrowheads="1"/>
          </p:cNvSpPr>
          <p:nvPr>
            <p:ph type="title"/>
          </p:nvPr>
        </p:nvSpPr>
        <p:spPr>
          <a:xfrm>
            <a:off x="428596" y="214290"/>
            <a:ext cx="8229600" cy="609600"/>
          </a:xfrm>
        </p:spPr>
        <p:txBody>
          <a:bodyPr/>
          <a:lstStyle/>
          <a:p>
            <a:r>
              <a:rPr lang="en-US" sz="3200">
                <a:solidFill>
                  <a:srgbClr val="FF0000"/>
                </a:solidFill>
                <a:latin typeface="Times New Roman" pitchFamily="18" charset="0"/>
                <a:cs typeface="Times New Roman" pitchFamily="18" charset="0"/>
              </a:rPr>
              <a:t>Công tắc xoay chiều 1 pha</a:t>
            </a:r>
          </a:p>
        </p:txBody>
      </p:sp>
      <p:pic>
        <p:nvPicPr>
          <p:cNvPr id="273414" name="Picture 6"/>
          <p:cNvPicPr>
            <a:picLocks noChangeAspect="1" noChangeArrowheads="1"/>
          </p:cNvPicPr>
          <p:nvPr/>
        </p:nvPicPr>
        <p:blipFill>
          <a:blip r:embed="rId2"/>
          <a:srcRect/>
          <a:stretch>
            <a:fillRect/>
          </a:stretch>
        </p:blipFill>
        <p:spPr bwMode="auto">
          <a:xfrm>
            <a:off x="0" y="1219200"/>
            <a:ext cx="9144000" cy="3130550"/>
          </a:xfrm>
          <a:prstGeom prst="rect">
            <a:avLst/>
          </a:prstGeom>
          <a:noFill/>
          <a:ln w="9525">
            <a:noFill/>
            <a:miter lim="800000"/>
            <a:headEnd/>
            <a:tailEnd/>
          </a:ln>
          <a:effectLst/>
        </p:spPr>
      </p:pic>
      <p:sp>
        <p:nvSpPr>
          <p:cNvPr id="273415" name="Text Box 7"/>
          <p:cNvSpPr txBox="1">
            <a:spLocks noChangeArrowheads="1"/>
          </p:cNvSpPr>
          <p:nvPr/>
        </p:nvSpPr>
        <p:spPr bwMode="auto">
          <a:xfrm>
            <a:off x="0" y="4714884"/>
            <a:ext cx="8858280" cy="830997"/>
          </a:xfrm>
          <a:prstGeom prst="rect">
            <a:avLst/>
          </a:prstGeom>
          <a:noFill/>
          <a:ln w="9525">
            <a:noFill/>
            <a:miter lim="800000"/>
            <a:headEnd/>
            <a:tailEnd/>
          </a:ln>
          <a:effectLst/>
        </p:spPr>
        <p:txBody>
          <a:bodyPr wrap="square">
            <a:spAutoFit/>
          </a:bodyPr>
          <a:lstStyle/>
          <a:p>
            <a:pPr>
              <a:spcBef>
                <a:spcPct val="50000"/>
              </a:spcBef>
            </a:pPr>
            <a:r>
              <a:rPr lang="en-US" sz="2400" b="1">
                <a:solidFill>
                  <a:srgbClr val="002060"/>
                </a:solidFill>
                <a:latin typeface="Times New Roman" pitchFamily="18" charset="0"/>
                <a:cs typeface="Times New Roman" pitchFamily="18" charset="0"/>
              </a:rPr>
              <a:t>Cấu trúc một bộ contact xoay chiều 1 pha, đóng cắt đồng bộ với thời điểm áp lưới qua zero</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Grp="1" noChangeArrowheads="1"/>
          </p:cNvSpPr>
          <p:nvPr>
            <p:ph type="title"/>
          </p:nvPr>
        </p:nvSpPr>
        <p:spPr>
          <a:xfrm>
            <a:off x="533400" y="304800"/>
            <a:ext cx="8229600" cy="609600"/>
          </a:xfrm>
        </p:spPr>
        <p:txBody>
          <a:bodyPr/>
          <a:lstStyle/>
          <a:p>
            <a:r>
              <a:rPr lang="en-US" sz="3200">
                <a:solidFill>
                  <a:srgbClr val="FF0000"/>
                </a:solidFill>
                <a:latin typeface="Times New Roman" pitchFamily="18" charset="0"/>
                <a:cs typeface="Times New Roman" pitchFamily="18" charset="0"/>
              </a:rPr>
              <a:t>Công tắc xoay chiều 1 pha</a:t>
            </a:r>
          </a:p>
        </p:txBody>
      </p:sp>
      <p:grpSp>
        <p:nvGrpSpPr>
          <p:cNvPr id="2" name="Group 10"/>
          <p:cNvGrpSpPr>
            <a:grpSpLocks/>
          </p:cNvGrpSpPr>
          <p:nvPr/>
        </p:nvGrpSpPr>
        <p:grpSpPr bwMode="auto">
          <a:xfrm>
            <a:off x="1571604" y="1071546"/>
            <a:ext cx="5857916" cy="4724402"/>
            <a:chOff x="912" y="1008"/>
            <a:chExt cx="3516" cy="2841"/>
          </a:xfrm>
        </p:grpSpPr>
        <p:pic>
          <p:nvPicPr>
            <p:cNvPr id="274438" name="Picture 6"/>
            <p:cNvPicPr>
              <a:picLocks noChangeAspect="1" noChangeArrowheads="1"/>
            </p:cNvPicPr>
            <p:nvPr/>
          </p:nvPicPr>
          <p:blipFill>
            <a:blip r:embed="rId2"/>
            <a:srcRect/>
            <a:stretch>
              <a:fillRect/>
            </a:stretch>
          </p:blipFill>
          <p:spPr bwMode="auto">
            <a:xfrm>
              <a:off x="1677" y="1008"/>
              <a:ext cx="2751" cy="2784"/>
            </a:xfrm>
            <a:prstGeom prst="rect">
              <a:avLst/>
            </a:prstGeom>
            <a:noFill/>
            <a:ln w="9525">
              <a:noFill/>
              <a:miter lim="800000"/>
              <a:headEnd/>
              <a:tailEnd/>
            </a:ln>
            <a:effectLst/>
          </p:spPr>
        </p:pic>
        <p:sp>
          <p:nvSpPr>
            <p:cNvPr id="274439" name="Text Box 7"/>
            <p:cNvSpPr txBox="1">
              <a:spLocks noChangeArrowheads="1"/>
            </p:cNvSpPr>
            <p:nvPr/>
          </p:nvSpPr>
          <p:spPr bwMode="auto">
            <a:xfrm>
              <a:off x="912" y="1008"/>
              <a:ext cx="912" cy="192"/>
            </a:xfrm>
            <a:prstGeom prst="rect">
              <a:avLst/>
            </a:prstGeom>
            <a:noFill/>
            <a:ln w="9525">
              <a:noFill/>
              <a:miter lim="800000"/>
              <a:headEnd/>
              <a:tailEnd/>
            </a:ln>
            <a:effectLst/>
          </p:spPr>
          <p:txBody>
            <a:bodyPr>
              <a:spAutoFit/>
            </a:bodyPr>
            <a:lstStyle/>
            <a:p>
              <a:pPr>
                <a:spcBef>
                  <a:spcPct val="50000"/>
                </a:spcBef>
              </a:pPr>
              <a:r>
                <a:rPr lang="en-US" sz="1400" b="1"/>
                <a:t>Điện áp nguồn</a:t>
              </a:r>
            </a:p>
          </p:txBody>
        </p:sp>
        <p:sp>
          <p:nvSpPr>
            <p:cNvPr id="274440" name="Text Box 8"/>
            <p:cNvSpPr txBox="1">
              <a:spLocks noChangeArrowheads="1"/>
            </p:cNvSpPr>
            <p:nvPr/>
          </p:nvSpPr>
          <p:spPr bwMode="auto">
            <a:xfrm>
              <a:off x="1152" y="2352"/>
              <a:ext cx="576" cy="192"/>
            </a:xfrm>
            <a:prstGeom prst="rect">
              <a:avLst/>
            </a:prstGeom>
            <a:noFill/>
            <a:ln w="9525">
              <a:noFill/>
              <a:miter lim="800000"/>
              <a:headEnd/>
              <a:tailEnd/>
            </a:ln>
            <a:effectLst/>
          </p:spPr>
          <p:txBody>
            <a:bodyPr>
              <a:spAutoFit/>
            </a:bodyPr>
            <a:lstStyle/>
            <a:p>
              <a:pPr>
                <a:spcBef>
                  <a:spcPct val="50000"/>
                </a:spcBef>
              </a:pPr>
              <a:r>
                <a:rPr lang="en-US" sz="1400" b="1"/>
                <a:t>Dòng tải</a:t>
              </a:r>
            </a:p>
          </p:txBody>
        </p:sp>
        <p:sp>
          <p:nvSpPr>
            <p:cNvPr id="274441" name="Text Box 9"/>
            <p:cNvSpPr txBox="1">
              <a:spLocks noChangeArrowheads="1"/>
            </p:cNvSpPr>
            <p:nvPr/>
          </p:nvSpPr>
          <p:spPr bwMode="auto">
            <a:xfrm>
              <a:off x="1056" y="3456"/>
              <a:ext cx="672" cy="393"/>
            </a:xfrm>
            <a:prstGeom prst="rect">
              <a:avLst/>
            </a:prstGeom>
            <a:noFill/>
            <a:ln w="9525">
              <a:noFill/>
              <a:miter lim="800000"/>
              <a:headEnd/>
              <a:tailEnd/>
            </a:ln>
            <a:effectLst/>
          </p:spPr>
          <p:txBody>
            <a:bodyPr>
              <a:spAutoFit/>
            </a:bodyPr>
            <a:lstStyle/>
            <a:p>
              <a:pPr algn="ctr">
                <a:spcBef>
                  <a:spcPct val="50000"/>
                </a:spcBef>
              </a:pPr>
              <a:r>
                <a:rPr lang="en-US" sz="1400" b="1"/>
                <a:t>Tín hiệu </a:t>
              </a:r>
            </a:p>
            <a:p>
              <a:pPr algn="ctr">
                <a:spcBef>
                  <a:spcPct val="50000"/>
                </a:spcBef>
              </a:pPr>
              <a:r>
                <a:rPr lang="en-US" sz="1400" b="1"/>
                <a:t>điều khiển</a:t>
              </a:r>
            </a:p>
          </p:txBody>
        </p:sp>
      </p:grpSp>
      <p:sp>
        <p:nvSpPr>
          <p:cNvPr id="274443" name="Text Box 11"/>
          <p:cNvSpPr txBox="1">
            <a:spLocks noChangeArrowheads="1"/>
          </p:cNvSpPr>
          <p:nvPr/>
        </p:nvSpPr>
        <p:spPr bwMode="auto">
          <a:xfrm>
            <a:off x="1285852" y="6039169"/>
            <a:ext cx="7429552" cy="461665"/>
          </a:xfrm>
          <a:prstGeom prst="rect">
            <a:avLst/>
          </a:prstGeom>
          <a:noFill/>
          <a:ln w="9525">
            <a:noFill/>
            <a:miter lim="800000"/>
            <a:headEnd/>
            <a:tailEnd/>
          </a:ln>
          <a:effectLst/>
        </p:spPr>
        <p:txBody>
          <a:bodyPr wrap="square">
            <a:spAutoFit/>
          </a:bodyPr>
          <a:lstStyle/>
          <a:p>
            <a:pPr algn="ctr">
              <a:spcBef>
                <a:spcPct val="50000"/>
              </a:spcBef>
            </a:pPr>
            <a:r>
              <a:rPr lang="en-US" sz="2400" b="1">
                <a:solidFill>
                  <a:srgbClr val="002060"/>
                </a:solidFill>
                <a:latin typeface="Times New Roman" pitchFamily="18" charset="0"/>
                <a:cs typeface="Times New Roman" pitchFamily="18" charset="0"/>
              </a:rPr>
              <a:t>Đóng cắt không đồng bộ với thời điểm áp lưới qua zero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p:cNvSpPr>
            <a:spLocks noGrp="1" noChangeArrowheads="1"/>
          </p:cNvSpPr>
          <p:nvPr>
            <p:ph type="title"/>
          </p:nvPr>
        </p:nvSpPr>
        <p:spPr>
          <a:xfrm>
            <a:off x="533400" y="142852"/>
            <a:ext cx="8229600" cy="609600"/>
          </a:xfrm>
        </p:spPr>
        <p:txBody>
          <a:bodyPr/>
          <a:lstStyle/>
          <a:p>
            <a:r>
              <a:rPr lang="en-US" sz="3200">
                <a:solidFill>
                  <a:srgbClr val="FF0000"/>
                </a:solidFill>
                <a:latin typeface="Times New Roman" pitchFamily="18" charset="0"/>
                <a:cs typeface="Times New Roman" pitchFamily="18" charset="0"/>
              </a:rPr>
              <a:t>Công tắc xoay chiều</a:t>
            </a:r>
          </a:p>
        </p:txBody>
      </p:sp>
      <p:sp>
        <p:nvSpPr>
          <p:cNvPr id="275464" name="Text Box 8"/>
          <p:cNvSpPr txBox="1">
            <a:spLocks noChangeArrowheads="1"/>
          </p:cNvSpPr>
          <p:nvPr/>
        </p:nvSpPr>
        <p:spPr bwMode="auto">
          <a:xfrm>
            <a:off x="1295400" y="6143644"/>
            <a:ext cx="6848500" cy="461665"/>
          </a:xfrm>
          <a:prstGeom prst="rect">
            <a:avLst/>
          </a:prstGeom>
          <a:noFill/>
          <a:ln w="9525">
            <a:noFill/>
            <a:miter lim="800000"/>
            <a:headEnd/>
            <a:tailEnd/>
          </a:ln>
          <a:effectLst/>
        </p:spPr>
        <p:txBody>
          <a:bodyPr wrap="square">
            <a:spAutoFit/>
          </a:bodyPr>
          <a:lstStyle/>
          <a:p>
            <a:pPr algn="ctr">
              <a:spcBef>
                <a:spcPct val="50000"/>
              </a:spcBef>
            </a:pPr>
            <a:r>
              <a:rPr lang="en-US" sz="2400" b="1">
                <a:solidFill>
                  <a:srgbClr val="002060"/>
                </a:solidFill>
                <a:latin typeface="Times New Roman" pitchFamily="18" charset="0"/>
                <a:cs typeface="Times New Roman" pitchFamily="18" charset="0"/>
              </a:rPr>
              <a:t>Đóng cắt đồng bộ với thời điểm áp lưới qua zero</a:t>
            </a:r>
          </a:p>
        </p:txBody>
      </p:sp>
      <p:pic>
        <p:nvPicPr>
          <p:cNvPr id="275465" name="Picture 9"/>
          <p:cNvPicPr>
            <a:picLocks noChangeAspect="1" noChangeArrowheads="1"/>
          </p:cNvPicPr>
          <p:nvPr/>
        </p:nvPicPr>
        <p:blipFill>
          <a:blip r:embed="rId2"/>
          <a:srcRect/>
          <a:stretch>
            <a:fillRect/>
          </a:stretch>
        </p:blipFill>
        <p:spPr bwMode="auto">
          <a:xfrm>
            <a:off x="914400" y="928670"/>
            <a:ext cx="7641418" cy="501016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2"/>
          <p:cNvSpPr>
            <a:spLocks noGrp="1" noChangeArrowheads="1"/>
          </p:cNvSpPr>
          <p:nvPr>
            <p:ph type="title"/>
          </p:nvPr>
        </p:nvSpPr>
        <p:spPr>
          <a:xfrm>
            <a:off x="533400" y="304800"/>
            <a:ext cx="8229600" cy="609600"/>
          </a:xfrm>
        </p:spPr>
        <p:txBody>
          <a:bodyPr/>
          <a:lstStyle/>
          <a:p>
            <a:r>
              <a:rPr lang="en-US" sz="3200">
                <a:solidFill>
                  <a:srgbClr val="FF0000"/>
                </a:solidFill>
                <a:latin typeface="Times New Roman" pitchFamily="18" charset="0"/>
                <a:cs typeface="Times New Roman" pitchFamily="18" charset="0"/>
              </a:rPr>
              <a:t>Công tắc xoay chiều 3 pha</a:t>
            </a:r>
          </a:p>
        </p:txBody>
      </p:sp>
      <p:pic>
        <p:nvPicPr>
          <p:cNvPr id="276485" name="Picture 5"/>
          <p:cNvPicPr>
            <a:picLocks noChangeAspect="1" noChangeArrowheads="1"/>
          </p:cNvPicPr>
          <p:nvPr/>
        </p:nvPicPr>
        <p:blipFill>
          <a:blip r:embed="rId2"/>
          <a:srcRect/>
          <a:stretch>
            <a:fillRect/>
          </a:stretch>
        </p:blipFill>
        <p:spPr bwMode="auto">
          <a:xfrm>
            <a:off x="5029200" y="1828800"/>
            <a:ext cx="4114800" cy="3028950"/>
          </a:xfrm>
          <a:prstGeom prst="rect">
            <a:avLst/>
          </a:prstGeom>
          <a:noFill/>
          <a:ln w="9525">
            <a:noFill/>
            <a:miter lim="800000"/>
            <a:headEnd/>
            <a:tailEnd/>
          </a:ln>
          <a:effectLst/>
        </p:spPr>
      </p:pic>
      <p:pic>
        <p:nvPicPr>
          <p:cNvPr id="276486" name="Picture 6"/>
          <p:cNvPicPr>
            <a:picLocks noChangeAspect="1" noChangeArrowheads="1"/>
          </p:cNvPicPr>
          <p:nvPr/>
        </p:nvPicPr>
        <p:blipFill>
          <a:blip r:embed="rId3"/>
          <a:srcRect/>
          <a:stretch>
            <a:fillRect/>
          </a:stretch>
        </p:blipFill>
        <p:spPr bwMode="auto">
          <a:xfrm>
            <a:off x="0" y="2057400"/>
            <a:ext cx="4495800" cy="31813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fld id="{79DE4A82-2CE5-4309-A057-79792F7772CD}" type="slidenum">
              <a:rPr lang="en-US"/>
              <a:pPr/>
              <a:t>25</a:t>
            </a:fld>
            <a:endParaRPr lang="en-US"/>
          </a:p>
        </p:txBody>
      </p:sp>
      <p:sp>
        <p:nvSpPr>
          <p:cNvPr id="277506" name="Rectangle 2"/>
          <p:cNvSpPr>
            <a:spLocks noGrp="1" noChangeArrowheads="1"/>
          </p:cNvSpPr>
          <p:nvPr>
            <p:ph type="title"/>
          </p:nvPr>
        </p:nvSpPr>
        <p:spPr>
          <a:xfrm>
            <a:off x="533400" y="176194"/>
            <a:ext cx="8229600" cy="609600"/>
          </a:xfrm>
        </p:spPr>
        <p:txBody>
          <a:bodyPr/>
          <a:lstStyle/>
          <a:p>
            <a:r>
              <a:rPr lang="en-US" sz="3200">
                <a:solidFill>
                  <a:srgbClr val="FF0000"/>
                </a:solidFill>
                <a:latin typeface="Times New Roman" pitchFamily="18" charset="0"/>
                <a:cs typeface="Times New Roman" pitchFamily="18" charset="0"/>
              </a:rPr>
              <a:t>Công tắc xoay chiều 3 pha</a:t>
            </a:r>
          </a:p>
        </p:txBody>
      </p:sp>
      <p:pic>
        <p:nvPicPr>
          <p:cNvPr id="277509" name="Picture 5"/>
          <p:cNvPicPr>
            <a:picLocks noChangeAspect="1" noChangeArrowheads="1"/>
          </p:cNvPicPr>
          <p:nvPr/>
        </p:nvPicPr>
        <p:blipFill>
          <a:blip r:embed="rId2"/>
          <a:srcRect/>
          <a:stretch>
            <a:fillRect/>
          </a:stretch>
        </p:blipFill>
        <p:spPr bwMode="auto">
          <a:xfrm>
            <a:off x="914400" y="1000108"/>
            <a:ext cx="7053263" cy="4938713"/>
          </a:xfrm>
          <a:prstGeom prst="rect">
            <a:avLst/>
          </a:prstGeom>
          <a:noFill/>
          <a:ln w="9525">
            <a:noFill/>
            <a:miter lim="800000"/>
            <a:headEnd/>
            <a:tailEnd/>
          </a:ln>
          <a:effectLst/>
        </p:spPr>
      </p:pic>
      <p:sp>
        <p:nvSpPr>
          <p:cNvPr id="277510" name="Text Box 6"/>
          <p:cNvSpPr txBox="1">
            <a:spLocks noChangeArrowheads="1"/>
          </p:cNvSpPr>
          <p:nvPr/>
        </p:nvSpPr>
        <p:spPr bwMode="auto">
          <a:xfrm>
            <a:off x="1047776" y="6172200"/>
            <a:ext cx="7239000" cy="461665"/>
          </a:xfrm>
          <a:prstGeom prst="rect">
            <a:avLst/>
          </a:prstGeom>
          <a:noFill/>
          <a:ln w="9525">
            <a:noFill/>
            <a:miter lim="800000"/>
            <a:headEnd/>
            <a:tailEnd/>
          </a:ln>
          <a:effectLst/>
        </p:spPr>
        <p:txBody>
          <a:bodyPr>
            <a:spAutoFit/>
          </a:bodyPr>
          <a:lstStyle/>
          <a:p>
            <a:pPr algn="ctr">
              <a:spcBef>
                <a:spcPct val="50000"/>
              </a:spcBef>
            </a:pPr>
            <a:r>
              <a:rPr lang="en-US" sz="2400" b="1">
                <a:solidFill>
                  <a:srgbClr val="002060"/>
                </a:solidFill>
                <a:latin typeface="Times New Roman" pitchFamily="18" charset="0"/>
                <a:cs typeface="Times New Roman" pitchFamily="18" charset="0"/>
              </a:rPr>
              <a:t>Cấu trúc một bộ contact xoay chiều 3 pha</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84775"/>
          </a:xfrm>
          <a:prstGeom prst="rect">
            <a:avLst/>
          </a:prstGeom>
          <a:noFill/>
        </p:spPr>
        <p:txBody>
          <a:bodyPr wrap="square" rtlCol="0">
            <a:spAutoFit/>
          </a:bodyPr>
          <a:lstStyle/>
          <a:p>
            <a:r>
              <a:rPr lang="en-US" sz="3200" b="1" smtClean="0">
                <a:solidFill>
                  <a:srgbClr val="00B050"/>
                </a:solidFill>
                <a:latin typeface="Times New Roman" pitchFamily="18" charset="0"/>
                <a:cs typeface="Times New Roman" pitchFamily="18" charset="0"/>
              </a:rPr>
              <a:t>3.2/ </a:t>
            </a:r>
            <a:r>
              <a:rPr lang="en-US" sz="3200" b="1" u="sng">
                <a:solidFill>
                  <a:srgbClr val="00B050"/>
                </a:solidFill>
                <a:latin typeface="Times New Roman" pitchFamily="18" charset="0"/>
                <a:cs typeface="Times New Roman" pitchFamily="18" charset="0"/>
              </a:rPr>
              <a:t>B</a:t>
            </a:r>
            <a:r>
              <a:rPr lang="en-US" sz="3200" b="1" u="sng" smtClean="0">
                <a:solidFill>
                  <a:srgbClr val="00B050"/>
                </a:solidFill>
                <a:latin typeface="Times New Roman" pitchFamily="18" charset="0"/>
                <a:cs typeface="Times New Roman" pitchFamily="18" charset="0"/>
              </a:rPr>
              <a:t>ộ biến đổi điện áp một chiều </a:t>
            </a:r>
            <a:r>
              <a:rPr lang="en-US" sz="3200" b="1" smtClean="0">
                <a:solidFill>
                  <a:srgbClr val="00B050"/>
                </a:solidFill>
                <a:latin typeface="Times New Roman" pitchFamily="18" charset="0"/>
                <a:cs typeface="Times New Roman" pitchFamily="18" charset="0"/>
              </a:rPr>
              <a:t>:</a:t>
            </a:r>
            <a:endParaRPr lang="vi-VN" sz="3200" b="1">
              <a:solidFill>
                <a:srgbClr val="00B050"/>
              </a:solidFill>
              <a:latin typeface="Times New Roman" pitchFamily="18" charset="0"/>
              <a:cs typeface="Times New Roman" pitchFamily="18" charset="0"/>
            </a:endParaRPr>
          </a:p>
        </p:txBody>
      </p:sp>
      <p:sp>
        <p:nvSpPr>
          <p:cNvPr id="5" name="Rectangle 4"/>
          <p:cNvSpPr/>
          <p:nvPr/>
        </p:nvSpPr>
        <p:spPr>
          <a:xfrm>
            <a:off x="357158" y="642918"/>
            <a:ext cx="3145413"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3.2.1- </a:t>
            </a:r>
            <a:r>
              <a:rPr lang="en-US" sz="3200" b="1" u="sng" smtClean="0">
                <a:solidFill>
                  <a:schemeClr val="accent6">
                    <a:lumMod val="75000"/>
                  </a:schemeClr>
                </a:solidFill>
                <a:latin typeface="Times New Roman" pitchFamily="18" charset="0"/>
                <a:cs typeface="Times New Roman" pitchFamily="18" charset="0"/>
              </a:rPr>
              <a:t>Giới thiệu</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6" name="Rectangle 5"/>
          <p:cNvSpPr/>
          <p:nvPr/>
        </p:nvSpPr>
        <p:spPr>
          <a:xfrm>
            <a:off x="285720" y="1285860"/>
            <a:ext cx="8643998" cy="2246769"/>
          </a:xfrm>
          <a:prstGeom prst="rect">
            <a:avLst/>
          </a:prstGeom>
        </p:spPr>
        <p:txBody>
          <a:bodyPr wrap="square">
            <a:spAutoFit/>
          </a:bodyPr>
          <a:lstStyle/>
          <a:p>
            <a:r>
              <a:rPr lang="en-US" sz="2800" smtClean="0">
                <a:solidFill>
                  <a:srgbClr val="0070C0"/>
                </a:solidFill>
                <a:latin typeface="Times New Roman" pitchFamily="18" charset="0"/>
                <a:cs typeface="Times New Roman" pitchFamily="18" charset="0"/>
              </a:rPr>
              <a:t>- Các bộ chuyển đổi DC-DC còn gọi là bộ chopper, là các mạch điện tử công suất dùng để chuyển đổi từ một điện áp một chiều cố định ở đầu vào thành một điện áp một chiều ở đầu ra có các giá trị khác so với đầu vào, điện áp đầu ra có thể điều chỉnh linh hoạt được. </a:t>
            </a:r>
            <a:endParaRPr lang="vi-VN" sz="2800">
              <a:solidFill>
                <a:srgbClr val="0070C0"/>
              </a:solidFill>
              <a:latin typeface="Times New Roman" pitchFamily="18" charset="0"/>
              <a:cs typeface="Times New Roman" pitchFamily="18" charset="0"/>
            </a:endParaRPr>
          </a:p>
        </p:txBody>
      </p:sp>
      <p:sp>
        <p:nvSpPr>
          <p:cNvPr id="7" name="Rectangle 6"/>
          <p:cNvSpPr/>
          <p:nvPr/>
        </p:nvSpPr>
        <p:spPr>
          <a:xfrm>
            <a:off x="214282" y="3500438"/>
            <a:ext cx="8643998" cy="954107"/>
          </a:xfrm>
          <a:prstGeom prst="rect">
            <a:avLst/>
          </a:prstGeom>
        </p:spPr>
        <p:txBody>
          <a:bodyPr wrap="square">
            <a:spAutoFit/>
          </a:bodyPr>
          <a:lstStyle/>
          <a:p>
            <a:r>
              <a:rPr lang="en-US" sz="2800" smtClean="0">
                <a:solidFill>
                  <a:srgbClr val="0070C0"/>
                </a:solidFill>
                <a:latin typeface="Times New Roman" pitchFamily="18" charset="0"/>
                <a:cs typeface="Times New Roman" pitchFamily="18" charset="0"/>
              </a:rPr>
              <a:t>- Được dùng trong các bộ nguồn đóng ngắt (swiching power supply), trong các ứng dụng điều khiển động cơ DC.</a:t>
            </a:r>
            <a:endParaRPr lang="vi-VN" sz="2800">
              <a:solidFill>
                <a:srgbClr val="0070C0"/>
              </a:solidFill>
              <a:latin typeface="Times New Roman" pitchFamily="18" charset="0"/>
              <a:cs typeface="Times New Roman" pitchFamily="18" charset="0"/>
            </a:endParaRPr>
          </a:p>
        </p:txBody>
      </p:sp>
      <p:sp>
        <p:nvSpPr>
          <p:cNvPr id="8" name="Rectangle 7"/>
          <p:cNvSpPr/>
          <p:nvPr/>
        </p:nvSpPr>
        <p:spPr>
          <a:xfrm>
            <a:off x="285720" y="4572008"/>
            <a:ext cx="8429684" cy="1815882"/>
          </a:xfrm>
          <a:prstGeom prst="rect">
            <a:avLst/>
          </a:prstGeom>
        </p:spPr>
        <p:txBody>
          <a:bodyPr wrap="square">
            <a:spAutoFit/>
          </a:bodyPr>
          <a:lstStyle/>
          <a:p>
            <a:r>
              <a:rPr lang="en-US" sz="2800" smtClean="0">
                <a:solidFill>
                  <a:srgbClr val="0070C0"/>
                </a:solidFill>
                <a:latin typeface="Times New Roman" pitchFamily="18" charset="0"/>
                <a:cs typeface="Times New Roman" pitchFamily="18" charset="0"/>
              </a:rPr>
              <a:t>- Chương này mô tả nguyên lý chuyển đổi và một vài mạch chuyển đổi DC-DC điển hình như: bộ chuyển đổi giảm áp Buck (step-down), bộ chuyển đổi tăng áp Boost, bộ chuyển đổi tăng giảm Buck-Boost …</a:t>
            </a:r>
            <a:endParaRPr lang="vi-VN" sz="2800">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265" y="71414"/>
            <a:ext cx="2930610"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3.2.2- </a:t>
            </a:r>
            <a:r>
              <a:rPr lang="en-US" sz="3200" b="1" u="sng" smtClean="0">
                <a:solidFill>
                  <a:schemeClr val="accent6">
                    <a:lumMod val="75000"/>
                  </a:schemeClr>
                </a:solidFill>
                <a:latin typeface="Times New Roman" pitchFamily="18" charset="0"/>
                <a:cs typeface="Times New Roman" pitchFamily="18" charset="0"/>
              </a:rPr>
              <a:t>Chopper</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pic>
        <p:nvPicPr>
          <p:cNvPr id="5" name="Picture 4"/>
          <p:cNvPicPr/>
          <p:nvPr/>
        </p:nvPicPr>
        <p:blipFill>
          <a:blip r:embed="rId2"/>
          <a:srcRect/>
          <a:stretch>
            <a:fillRect/>
          </a:stretch>
        </p:blipFill>
        <p:spPr bwMode="auto">
          <a:xfrm>
            <a:off x="0" y="785794"/>
            <a:ext cx="4686300" cy="2603500"/>
          </a:xfrm>
          <a:prstGeom prst="rect">
            <a:avLst/>
          </a:prstGeom>
          <a:noFill/>
          <a:ln w="9525">
            <a:noFill/>
            <a:miter lim="800000"/>
            <a:headEnd/>
            <a:tailEnd/>
          </a:ln>
        </p:spPr>
      </p:pic>
      <p:pic>
        <p:nvPicPr>
          <p:cNvPr id="6" name="Picture 5"/>
          <p:cNvPicPr/>
          <p:nvPr/>
        </p:nvPicPr>
        <p:blipFill>
          <a:blip r:embed="rId3"/>
          <a:srcRect/>
          <a:stretch>
            <a:fillRect/>
          </a:stretch>
        </p:blipFill>
        <p:spPr bwMode="auto">
          <a:xfrm>
            <a:off x="4857752" y="642918"/>
            <a:ext cx="4429156" cy="2786082"/>
          </a:xfrm>
          <a:prstGeom prst="rect">
            <a:avLst/>
          </a:prstGeom>
          <a:noFill/>
          <a:ln w="9525">
            <a:noFill/>
            <a:miter lim="800000"/>
            <a:headEnd/>
            <a:tailEnd/>
          </a:ln>
        </p:spPr>
      </p:pic>
      <p:sp>
        <p:nvSpPr>
          <p:cNvPr id="7" name="Rectangle 6"/>
          <p:cNvSpPr/>
          <p:nvPr/>
        </p:nvSpPr>
        <p:spPr>
          <a:xfrm>
            <a:off x="1000100" y="3357562"/>
            <a:ext cx="2850460" cy="461665"/>
          </a:xfrm>
          <a:prstGeom prst="rect">
            <a:avLst/>
          </a:prstGeom>
        </p:spPr>
        <p:txBody>
          <a:bodyPr wrap="none">
            <a:spAutoFit/>
          </a:bodyPr>
          <a:lstStyle/>
          <a:p>
            <a:r>
              <a:rPr lang="en-US" sz="2400" smtClean="0">
                <a:solidFill>
                  <a:srgbClr val="002060"/>
                </a:solidFill>
                <a:latin typeface="Times New Roman" pitchFamily="18" charset="0"/>
                <a:cs typeface="Times New Roman" pitchFamily="18" charset="0"/>
              </a:rPr>
              <a:t>Mạch chopper cơ bản</a:t>
            </a:r>
            <a:endParaRPr lang="vi-VN" sz="2400">
              <a:solidFill>
                <a:srgbClr val="002060"/>
              </a:solidFill>
              <a:latin typeface="Times New Roman" pitchFamily="18" charset="0"/>
              <a:cs typeface="Times New Roman" pitchFamily="18" charset="0"/>
            </a:endParaRPr>
          </a:p>
        </p:txBody>
      </p:sp>
      <p:sp>
        <p:nvSpPr>
          <p:cNvPr id="8" name="Rectangle 7"/>
          <p:cNvSpPr/>
          <p:nvPr/>
        </p:nvSpPr>
        <p:spPr>
          <a:xfrm>
            <a:off x="5643570" y="3429000"/>
            <a:ext cx="3159839" cy="461665"/>
          </a:xfrm>
          <a:prstGeom prst="rect">
            <a:avLst/>
          </a:prstGeom>
        </p:spPr>
        <p:txBody>
          <a:bodyPr wrap="none">
            <a:spAutoFit/>
          </a:bodyPr>
          <a:lstStyle/>
          <a:p>
            <a:r>
              <a:rPr lang="en-US" sz="2400" smtClean="0">
                <a:solidFill>
                  <a:srgbClr val="002060"/>
                </a:solidFill>
                <a:latin typeface="Times New Roman" pitchFamily="18" charset="0"/>
                <a:cs typeface="Times New Roman" pitchFamily="18" charset="0"/>
              </a:rPr>
              <a:t>Mạch điện tương đương</a:t>
            </a:r>
            <a:endParaRPr lang="vi-VN" sz="2400">
              <a:solidFill>
                <a:srgbClr val="002060"/>
              </a:solidFill>
              <a:latin typeface="Times New Roman" pitchFamily="18" charset="0"/>
              <a:cs typeface="Times New Roman" pitchFamily="18" charset="0"/>
            </a:endParaRPr>
          </a:p>
        </p:txBody>
      </p:sp>
      <p:pic>
        <p:nvPicPr>
          <p:cNvPr id="9" name="Picture 8"/>
          <p:cNvPicPr/>
          <p:nvPr/>
        </p:nvPicPr>
        <p:blipFill>
          <a:blip r:embed="rId4"/>
          <a:srcRect/>
          <a:stretch>
            <a:fillRect/>
          </a:stretch>
        </p:blipFill>
        <p:spPr bwMode="auto">
          <a:xfrm>
            <a:off x="1714480" y="3857628"/>
            <a:ext cx="6357982" cy="2438008"/>
          </a:xfrm>
          <a:prstGeom prst="rect">
            <a:avLst/>
          </a:prstGeom>
          <a:noFill/>
          <a:ln w="9525">
            <a:noFill/>
            <a:miter lim="800000"/>
            <a:headEnd/>
            <a:tailEnd/>
          </a:ln>
        </p:spPr>
      </p:pic>
      <p:sp>
        <p:nvSpPr>
          <p:cNvPr id="10" name="Rectangle 9"/>
          <p:cNvSpPr/>
          <p:nvPr/>
        </p:nvSpPr>
        <p:spPr>
          <a:xfrm>
            <a:off x="3071802" y="6324921"/>
            <a:ext cx="1986441" cy="461665"/>
          </a:xfrm>
          <a:prstGeom prst="rect">
            <a:avLst/>
          </a:prstGeom>
        </p:spPr>
        <p:txBody>
          <a:bodyPr wrap="none">
            <a:spAutoFit/>
          </a:bodyPr>
          <a:lstStyle/>
          <a:p>
            <a:r>
              <a:rPr lang="en-US" sz="2400" smtClean="0">
                <a:solidFill>
                  <a:srgbClr val="002060"/>
                </a:solidFill>
                <a:latin typeface="Times New Roman" pitchFamily="18" charset="0"/>
                <a:cs typeface="Times New Roman" pitchFamily="18" charset="0"/>
              </a:rPr>
              <a:t>Điện áp đầu ra</a:t>
            </a:r>
            <a:endParaRPr lang="vi-VN" sz="24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heckerboard(across)">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heckerboard(across)">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500"/>
                                        <p:tgtEl>
                                          <p:spTgt spid="9"/>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checkerboard(across)">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5720" y="142852"/>
            <a:ext cx="4205638"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Điện áp trung bình đầu ra:</a:t>
            </a:r>
            <a:endParaRPr lang="vi-VN" sz="2800">
              <a:solidFill>
                <a:srgbClr val="0070C0"/>
              </a:solidFill>
              <a:latin typeface="Times New Roman" pitchFamily="18" charset="0"/>
              <a:cs typeface="Times New Roman" pitchFamily="18" charset="0"/>
            </a:endParaRPr>
          </a:p>
        </p:txBody>
      </p:sp>
      <p:sp>
        <p:nvSpPr>
          <p:cNvPr id="4096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0961" name="Object 1"/>
          <p:cNvGraphicFramePr>
            <a:graphicFrameLocks noChangeAspect="1"/>
          </p:cNvGraphicFramePr>
          <p:nvPr/>
        </p:nvGraphicFramePr>
        <p:xfrm>
          <a:off x="1785918" y="714356"/>
          <a:ext cx="4572032" cy="1054010"/>
        </p:xfrm>
        <a:graphic>
          <a:graphicData uri="http://schemas.openxmlformats.org/presentationml/2006/ole">
            <p:oleObj spid="_x0000_s40961" name="Equation" r:id="rId3" imgW="2082800" imgH="482600" progId="Equation.3">
              <p:embed/>
            </p:oleObj>
          </a:graphicData>
        </a:graphic>
      </p:graphicFrame>
      <p:sp>
        <p:nvSpPr>
          <p:cNvPr id="7" name="Rectangle 6"/>
          <p:cNvSpPr/>
          <p:nvPr/>
        </p:nvSpPr>
        <p:spPr>
          <a:xfrm>
            <a:off x="357158" y="1785926"/>
            <a:ext cx="2508957"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Tỉ số điều chế:</a:t>
            </a:r>
            <a:endParaRPr lang="vi-VN" sz="2800">
              <a:solidFill>
                <a:srgbClr val="0070C0"/>
              </a:solidFill>
              <a:latin typeface="Times New Roman" pitchFamily="18" charset="0"/>
              <a:cs typeface="Times New Roman" pitchFamily="18" charset="0"/>
            </a:endParaRPr>
          </a:p>
        </p:txBody>
      </p:sp>
      <p:sp>
        <p:nvSpPr>
          <p:cNvPr id="4096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0963" name="Object 3"/>
          <p:cNvGraphicFramePr>
            <a:graphicFrameLocks noChangeAspect="1"/>
          </p:cNvGraphicFramePr>
          <p:nvPr/>
        </p:nvGraphicFramePr>
        <p:xfrm>
          <a:off x="1428728" y="2357430"/>
          <a:ext cx="4103317" cy="1143008"/>
        </p:xfrm>
        <a:graphic>
          <a:graphicData uri="http://schemas.openxmlformats.org/presentationml/2006/ole">
            <p:oleObj spid="_x0000_s40963" name="Equation" r:id="rId4" imgW="1586811" imgH="444307" progId="Equation.3">
              <p:embed/>
            </p:oleObj>
          </a:graphicData>
        </a:graphic>
      </p:graphicFrame>
      <p:sp>
        <p:nvSpPr>
          <p:cNvPr id="40965" name="Rectangle 5"/>
          <p:cNvSpPr>
            <a:spLocks noChangeArrowheads="1"/>
          </p:cNvSpPr>
          <p:nvPr/>
        </p:nvSpPr>
        <p:spPr bwMode="auto">
          <a:xfrm>
            <a:off x="428596" y="3643314"/>
            <a:ext cx="6072198"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Trong đó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fr-FR" sz="2800" smtClean="0">
                <a:solidFill>
                  <a:srgbClr val="0070C0"/>
                </a:solidFill>
                <a:latin typeface="Times New Roman" pitchFamily="18" charset="0"/>
                <a:ea typeface="Arial" pitchFamily="34" charset="0"/>
                <a:cs typeface="Times New Roman" pitchFamily="18" charset="0"/>
              </a:rPr>
              <a:t>+</a:t>
            </a: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T: chu kỳ chuyển mạch</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2800" smtClean="0">
                <a:solidFill>
                  <a:srgbClr val="0070C0"/>
                </a:solidFill>
                <a:latin typeface="Times New Roman" pitchFamily="18" charset="0"/>
                <a:ea typeface="Arial" pitchFamily="34" charset="0"/>
                <a:cs typeface="Times New Roman" pitchFamily="18" charset="0"/>
              </a:rPr>
              <a:t>+</a:t>
            </a: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DT: thời gian công tắc đóng</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2800" smtClean="0">
                <a:solidFill>
                  <a:srgbClr val="0070C0"/>
                </a:solidFill>
                <a:latin typeface="Times New Roman" pitchFamily="18" charset="0"/>
                <a:ea typeface="Arial" pitchFamily="34" charset="0"/>
                <a:cs typeface="Times New Roman" pitchFamily="18" charset="0"/>
              </a:rPr>
              <a:t>+</a:t>
            </a: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(1-D)T: thời gian công tắc mở</a:t>
            </a:r>
            <a:endParaRPr kumimoji="0" lang="en-US" sz="2800" b="0" i="0" u="none" strike="noStrike" cap="none" normalizeH="0" baseline="0" smtClean="0">
              <a:ln>
                <a:noFill/>
              </a:ln>
              <a:solidFill>
                <a:srgbClr val="0070C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0961"/>
                                        </p:tgtEl>
                                        <p:attrNameLst>
                                          <p:attrName>style.visibility</p:attrName>
                                        </p:attrNameLst>
                                      </p:cBhvr>
                                      <p:to>
                                        <p:strVal val="visible"/>
                                      </p:to>
                                    </p:set>
                                    <p:animEffect transition="in" filter="checkerboard(across)">
                                      <p:cBhvr>
                                        <p:cTn id="12" dur="500"/>
                                        <p:tgtEl>
                                          <p:spTgt spid="40961"/>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0963"/>
                                        </p:tgtEl>
                                        <p:attrNameLst>
                                          <p:attrName>style.visibility</p:attrName>
                                        </p:attrNameLst>
                                      </p:cBhvr>
                                      <p:to>
                                        <p:strVal val="visible"/>
                                      </p:to>
                                    </p:set>
                                    <p:animEffect transition="in" filter="checkerboard(across)">
                                      <p:cBhvr>
                                        <p:cTn id="22" dur="500"/>
                                        <p:tgtEl>
                                          <p:spTgt spid="40963"/>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0965"/>
                                        </p:tgtEl>
                                        <p:attrNameLst>
                                          <p:attrName>style.visibility</p:attrName>
                                        </p:attrNameLst>
                                      </p:cBhvr>
                                      <p:to>
                                        <p:strVal val="visible"/>
                                      </p:to>
                                    </p:set>
                                    <p:animEffect transition="in" filter="checkerboard(across)">
                                      <p:cBhvr>
                                        <p:cTn id="27" dur="500"/>
                                        <p:tgtEl>
                                          <p:spTgt spid="40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4096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 y="71414"/>
            <a:ext cx="7157729"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3.2.3- </a:t>
            </a:r>
            <a:r>
              <a:rPr lang="en-US" sz="3200" b="1" u="sng" smtClean="0">
                <a:solidFill>
                  <a:schemeClr val="accent6">
                    <a:lumMod val="75000"/>
                  </a:schemeClr>
                </a:solidFill>
                <a:latin typeface="Times New Roman" pitchFamily="18" charset="0"/>
                <a:cs typeface="Times New Roman" pitchFamily="18" charset="0"/>
              </a:rPr>
              <a:t>Bộ chuyển đổi Buck (step-down)</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graphicFrame>
        <p:nvGraphicFramePr>
          <p:cNvPr id="53250" name="Object 2"/>
          <p:cNvGraphicFramePr>
            <a:graphicFrameLocks noChangeAspect="1"/>
          </p:cNvGraphicFramePr>
          <p:nvPr/>
        </p:nvGraphicFramePr>
        <p:xfrm>
          <a:off x="945471" y="714356"/>
          <a:ext cx="6555487" cy="2786082"/>
        </p:xfrm>
        <a:graphic>
          <a:graphicData uri="http://schemas.openxmlformats.org/presentationml/2006/ole">
            <p:oleObj spid="_x0000_s53250" name="Visio" r:id="rId3" imgW="3909554" imgH="1666840" progId="">
              <p:embed/>
            </p:oleObj>
          </a:graphicData>
        </a:graphic>
      </p:graphicFrame>
      <p:sp>
        <p:nvSpPr>
          <p:cNvPr id="5" name="Rectangle 1"/>
          <p:cNvSpPr>
            <a:spLocks noChangeArrowheads="1"/>
          </p:cNvSpPr>
          <p:nvPr/>
        </p:nvSpPr>
        <p:spPr bwMode="auto">
          <a:xfrm>
            <a:off x="214282" y="3535167"/>
            <a:ext cx="8643998"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Các giả thiết khi phân tích mạch Buck:</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Mạch làm việc ở trạng thái xác lập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Dòng qua cuộn dây là liên tục và luôn dương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Giá trị của C là rất lớn và điện áp đầu ra là không đổi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Chu kỳ chuyển mạch là T, thời gian công tắc đóng là DT và mở là (1-D)T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Các thành phần của mạch là lý tưởng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3250"/>
                                        </p:tgtEl>
                                        <p:attrNameLst>
                                          <p:attrName>style.visibility</p:attrName>
                                        </p:attrNameLst>
                                      </p:cBhvr>
                                      <p:to>
                                        <p:strVal val="visible"/>
                                      </p:to>
                                    </p:set>
                                    <p:animEffect transition="in" filter="checkerboard(across)">
                                      <p:cBhvr>
                                        <p:cTn id="12" dur="500"/>
                                        <p:tgtEl>
                                          <p:spTgt spid="5325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1"/>
          <p:cNvSpPr>
            <a:spLocks noChangeArrowheads="1"/>
          </p:cNvSpPr>
          <p:nvPr/>
        </p:nvSpPr>
        <p:spPr bwMode="auto">
          <a:xfrm>
            <a:off x="0" y="0"/>
            <a:ext cx="8656537"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a:t>
            </a:r>
            <a:r>
              <a:rPr kumimoji="0" lang="vi-VN" sz="3200" b="0" i="0" u="sng" strike="noStrike" cap="none" normalizeH="0" baseline="0" smtClean="0">
                <a:ln>
                  <a:noFill/>
                </a:ln>
                <a:solidFill>
                  <a:srgbClr val="0070C0"/>
                </a:solidFill>
                <a:effectLst/>
                <a:latin typeface="Times New Roman" pitchFamily="18" charset="0"/>
                <a:ea typeface="Arial" pitchFamily="34" charset="0"/>
                <a:cs typeface="Times New Roman" pitchFamily="18" charset="0"/>
              </a:rPr>
              <a:t>Khi K đóng thì diode bị khóa do phân cực ngược</a:t>
            </a:r>
            <a:r>
              <a:rPr kumimoji="0" lang="vi-VN"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p:txBody>
      </p:sp>
      <p:graphicFrame>
        <p:nvGraphicFramePr>
          <p:cNvPr id="52226" name="Object 2"/>
          <p:cNvGraphicFramePr>
            <a:graphicFrameLocks noChangeAspect="1"/>
          </p:cNvGraphicFramePr>
          <p:nvPr/>
        </p:nvGraphicFramePr>
        <p:xfrm>
          <a:off x="4714876" y="482592"/>
          <a:ext cx="4267200" cy="1803400"/>
        </p:xfrm>
        <a:graphic>
          <a:graphicData uri="http://schemas.openxmlformats.org/presentationml/2006/ole">
            <p:oleObj spid="_x0000_s52226" name="Visio" r:id="rId3" imgW="3909554" imgH="1649024" progId="">
              <p:embed/>
            </p:oleObj>
          </a:graphicData>
        </a:graphic>
      </p:graphicFrame>
      <p:pic>
        <p:nvPicPr>
          <p:cNvPr id="6" name="Picture 7"/>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286379" y="2357429"/>
            <a:ext cx="3671769" cy="442913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22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2227" name="Object 3"/>
          <p:cNvGraphicFramePr>
            <a:graphicFrameLocks noChangeAspect="1"/>
          </p:cNvGraphicFramePr>
          <p:nvPr/>
        </p:nvGraphicFramePr>
        <p:xfrm>
          <a:off x="1357290" y="500042"/>
          <a:ext cx="2633491" cy="857256"/>
        </p:xfrm>
        <a:graphic>
          <a:graphicData uri="http://schemas.openxmlformats.org/presentationml/2006/ole">
            <p:oleObj spid="_x0000_s52227" name="Equation" r:id="rId5" imgW="1218671" imgH="393529" progId="Equation.3">
              <p:embed/>
            </p:oleObj>
          </a:graphicData>
        </a:graphic>
      </p:graphicFrame>
      <p:sp>
        <p:nvSpPr>
          <p:cNvPr id="9" name="Right Arrow 8"/>
          <p:cNvSpPr/>
          <p:nvPr/>
        </p:nvSpPr>
        <p:spPr>
          <a:xfrm>
            <a:off x="996110" y="1643050"/>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23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2229" name="Object 5"/>
          <p:cNvGraphicFramePr>
            <a:graphicFrameLocks noChangeAspect="1"/>
          </p:cNvGraphicFramePr>
          <p:nvPr/>
        </p:nvGraphicFramePr>
        <p:xfrm>
          <a:off x="1785918" y="1428736"/>
          <a:ext cx="1691080" cy="785818"/>
        </p:xfrm>
        <a:graphic>
          <a:graphicData uri="http://schemas.openxmlformats.org/presentationml/2006/ole">
            <p:oleObj spid="_x0000_s52229" name="Equation" r:id="rId6" imgW="850531" imgH="393529" progId="Equation.3">
              <p:embed/>
            </p:oleObj>
          </a:graphicData>
        </a:graphic>
      </p:graphicFrame>
      <p:sp>
        <p:nvSpPr>
          <p:cNvPr id="12" name="Rectangle 11"/>
          <p:cNvSpPr/>
          <p:nvPr/>
        </p:nvSpPr>
        <p:spPr>
          <a:xfrm>
            <a:off x="71406" y="2214554"/>
            <a:ext cx="5214974" cy="1938992"/>
          </a:xfrm>
          <a:prstGeom prst="rect">
            <a:avLst/>
          </a:prstGeom>
        </p:spPr>
        <p:txBody>
          <a:bodyPr wrap="square">
            <a:spAutoFit/>
          </a:bodyPr>
          <a:lstStyle/>
          <a:p>
            <a:r>
              <a:rPr lang="en-US" sz="2400" smtClean="0">
                <a:solidFill>
                  <a:srgbClr val="0070C0"/>
                </a:solidFill>
                <a:latin typeface="Times New Roman" pitchFamily="18" charset="0"/>
                <a:cs typeface="Times New Roman" pitchFamily="18" charset="0"/>
              </a:rPr>
              <a:t>Bởi vì tốc độ biến thiên của dòng điện là hằng số, do đó dòng điện tăng tuyến tính trong suốt thời gian K đóng. Độ thay đổi dòng điện qua cuộn dây được tính như sau:</a:t>
            </a:r>
            <a:endParaRPr lang="vi-VN" sz="2400">
              <a:solidFill>
                <a:srgbClr val="0070C0"/>
              </a:solidFill>
              <a:latin typeface="Times New Roman" pitchFamily="18" charset="0"/>
              <a:cs typeface="Times New Roman" pitchFamily="18" charset="0"/>
            </a:endParaRPr>
          </a:p>
        </p:txBody>
      </p:sp>
      <p:sp>
        <p:nvSpPr>
          <p:cNvPr id="5223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2231" name="Object 7"/>
          <p:cNvGraphicFramePr>
            <a:graphicFrameLocks noChangeAspect="1"/>
          </p:cNvGraphicFramePr>
          <p:nvPr/>
        </p:nvGraphicFramePr>
        <p:xfrm>
          <a:off x="1124687" y="3857628"/>
          <a:ext cx="3833649" cy="928694"/>
        </p:xfrm>
        <a:graphic>
          <a:graphicData uri="http://schemas.openxmlformats.org/presentationml/2006/ole">
            <p:oleObj spid="_x0000_s52231" name="Equation" r:id="rId7" imgW="1637589" imgH="393529" progId="Equation.3">
              <p:embed/>
            </p:oleObj>
          </a:graphicData>
        </a:graphic>
      </p:graphicFrame>
      <p:sp>
        <p:nvSpPr>
          <p:cNvPr id="52233" name="Rectangle 9"/>
          <p:cNvSpPr>
            <a:spLocks noChangeArrowheads="1"/>
          </p:cNvSpPr>
          <p:nvPr/>
        </p:nvSpPr>
        <p:spPr bwMode="auto">
          <a:xfrm>
            <a:off x="0" y="4857760"/>
            <a:ext cx="5429256"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4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Giải phương trình trên ta tìm được độ biến thiên dòng điện qua L khi công tắc đóng:</a:t>
            </a:r>
            <a:endParaRPr kumimoji="0" lang="vi-VN" sz="24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52235"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2234" name="Object 10"/>
          <p:cNvGraphicFramePr>
            <a:graphicFrameLocks noChangeAspect="1"/>
          </p:cNvGraphicFramePr>
          <p:nvPr/>
        </p:nvGraphicFramePr>
        <p:xfrm>
          <a:off x="1449469" y="5736671"/>
          <a:ext cx="3336845" cy="907039"/>
        </p:xfrm>
        <a:graphic>
          <a:graphicData uri="http://schemas.openxmlformats.org/presentationml/2006/ole">
            <p:oleObj spid="_x0000_s52234" name="Equation" r:id="rId8" imgW="16002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2225"/>
                                        </p:tgtEl>
                                        <p:attrNameLst>
                                          <p:attrName>style.visibility</p:attrName>
                                        </p:attrNameLst>
                                      </p:cBhvr>
                                      <p:to>
                                        <p:strVal val="visible"/>
                                      </p:to>
                                    </p:set>
                                    <p:animEffect transition="in" filter="checkerboard(across)">
                                      <p:cBhvr>
                                        <p:cTn id="7" dur="500"/>
                                        <p:tgtEl>
                                          <p:spTgt spid="5222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2226"/>
                                        </p:tgtEl>
                                        <p:attrNameLst>
                                          <p:attrName>style.visibility</p:attrName>
                                        </p:attrNameLst>
                                      </p:cBhvr>
                                      <p:to>
                                        <p:strVal val="visible"/>
                                      </p:to>
                                    </p:set>
                                    <p:animEffect transition="in" filter="checkerboard(across)">
                                      <p:cBhvr>
                                        <p:cTn id="12" dur="500"/>
                                        <p:tgtEl>
                                          <p:spTgt spid="5222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2227"/>
                                        </p:tgtEl>
                                        <p:attrNameLst>
                                          <p:attrName>style.visibility</p:attrName>
                                        </p:attrNameLst>
                                      </p:cBhvr>
                                      <p:to>
                                        <p:strVal val="visible"/>
                                      </p:to>
                                    </p:set>
                                    <p:animEffect transition="in" filter="checkerboard(across)">
                                      <p:cBhvr>
                                        <p:cTn id="17" dur="500"/>
                                        <p:tgtEl>
                                          <p:spTgt spid="5222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52229"/>
                                        </p:tgtEl>
                                        <p:attrNameLst>
                                          <p:attrName>style.visibility</p:attrName>
                                        </p:attrNameLst>
                                      </p:cBhvr>
                                      <p:to>
                                        <p:strVal val="visible"/>
                                      </p:to>
                                    </p:set>
                                    <p:animEffect transition="in" filter="checkerboard(across)">
                                      <p:cBhvr>
                                        <p:cTn id="27" dur="500"/>
                                        <p:tgtEl>
                                          <p:spTgt spid="52229"/>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heckerboard(across)">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52231"/>
                                        </p:tgtEl>
                                        <p:attrNameLst>
                                          <p:attrName>style.visibility</p:attrName>
                                        </p:attrNameLst>
                                      </p:cBhvr>
                                      <p:to>
                                        <p:strVal val="visible"/>
                                      </p:to>
                                    </p:set>
                                    <p:animEffect transition="in" filter="checkerboard(across)">
                                      <p:cBhvr>
                                        <p:cTn id="37" dur="500"/>
                                        <p:tgtEl>
                                          <p:spTgt spid="52231"/>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52233"/>
                                        </p:tgtEl>
                                        <p:attrNameLst>
                                          <p:attrName>style.visibility</p:attrName>
                                        </p:attrNameLst>
                                      </p:cBhvr>
                                      <p:to>
                                        <p:strVal val="visible"/>
                                      </p:to>
                                    </p:set>
                                    <p:animEffect transition="in" filter="checkerboard(across)">
                                      <p:cBhvr>
                                        <p:cTn id="42" dur="500"/>
                                        <p:tgtEl>
                                          <p:spTgt spid="52233"/>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nodeType="clickEffect">
                                  <p:stCondLst>
                                    <p:cond delay="0"/>
                                  </p:stCondLst>
                                  <p:childTnLst>
                                    <p:set>
                                      <p:cBhvr>
                                        <p:cTn id="46" dur="1" fill="hold">
                                          <p:stCondLst>
                                            <p:cond delay="0"/>
                                          </p:stCondLst>
                                        </p:cTn>
                                        <p:tgtEl>
                                          <p:spTgt spid="52234"/>
                                        </p:tgtEl>
                                        <p:attrNameLst>
                                          <p:attrName>style.visibility</p:attrName>
                                        </p:attrNameLst>
                                      </p:cBhvr>
                                      <p:to>
                                        <p:strVal val="visible"/>
                                      </p:to>
                                    </p:set>
                                    <p:animEffect transition="in" filter="checkerboard(across)">
                                      <p:cBhvr>
                                        <p:cTn id="47" dur="500"/>
                                        <p:tgtEl>
                                          <p:spTgt spid="52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5" grpId="0"/>
      <p:bldP spid="9" grpId="0" animBg="1"/>
      <p:bldP spid="12" grpId="0"/>
      <p:bldP spid="5223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ChangeArrowheads="1"/>
          </p:cNvSpPr>
          <p:nvPr/>
        </p:nvSpPr>
        <p:spPr bwMode="auto">
          <a:xfrm>
            <a:off x="0" y="0"/>
            <a:ext cx="407193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a:t>
            </a:r>
            <a:r>
              <a:rPr kumimoji="0" lang="fr-FR" sz="3200" b="0" i="0" u="sng" strike="noStrike" cap="none" normalizeH="0" baseline="0" smtClean="0">
                <a:ln>
                  <a:noFill/>
                </a:ln>
                <a:solidFill>
                  <a:srgbClr val="0070C0"/>
                </a:solidFill>
                <a:effectLst/>
                <a:latin typeface="Times New Roman" pitchFamily="18" charset="0"/>
                <a:ea typeface="Arial" pitchFamily="34" charset="0"/>
                <a:cs typeface="Times New Roman" pitchFamily="18" charset="0"/>
              </a:rPr>
              <a:t>Khi K mở</a:t>
            </a:r>
            <a:r>
              <a:rPr kumimoji="0" lang="fr-FR"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endParaRPr kumimoji="0" lang="fr-FR" sz="3200" b="0" i="0" u="none" strike="noStrike" cap="none" normalizeH="0" baseline="0" smtClean="0">
              <a:ln>
                <a:noFill/>
              </a:ln>
              <a:solidFill>
                <a:srgbClr val="0070C0"/>
              </a:solidFill>
              <a:effectLst/>
              <a:latin typeface="Times New Roman" pitchFamily="18" charset="0"/>
              <a:cs typeface="Times New Roman" pitchFamily="18" charset="0"/>
            </a:endParaRPr>
          </a:p>
        </p:txBody>
      </p:sp>
      <p:graphicFrame>
        <p:nvGraphicFramePr>
          <p:cNvPr id="54276" name="Object 4"/>
          <p:cNvGraphicFramePr>
            <a:graphicFrameLocks noChangeAspect="1"/>
          </p:cNvGraphicFramePr>
          <p:nvPr/>
        </p:nvGraphicFramePr>
        <p:xfrm>
          <a:off x="4309221" y="214290"/>
          <a:ext cx="4590307" cy="1928826"/>
        </p:xfrm>
        <a:graphic>
          <a:graphicData uri="http://schemas.openxmlformats.org/presentationml/2006/ole">
            <p:oleObj spid="_x0000_s54276" name="Visio" r:id="rId3" imgW="3909554" imgH="1649024" progId="">
              <p:embed/>
            </p:oleObj>
          </a:graphicData>
        </a:graphic>
      </p:graphicFrame>
      <p:sp>
        <p:nvSpPr>
          <p:cNvPr id="5427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4277" name="Object 5"/>
          <p:cNvGraphicFramePr>
            <a:graphicFrameLocks noChangeAspect="1"/>
          </p:cNvGraphicFramePr>
          <p:nvPr/>
        </p:nvGraphicFramePr>
        <p:xfrm>
          <a:off x="1254859" y="428604"/>
          <a:ext cx="2245571" cy="853180"/>
        </p:xfrm>
        <a:graphic>
          <a:graphicData uri="http://schemas.openxmlformats.org/presentationml/2006/ole">
            <p:oleObj spid="_x0000_s54277" name="Equation" r:id="rId4" imgW="1040948" imgH="393529" progId="Equation.3">
              <p:embed/>
            </p:oleObj>
          </a:graphicData>
        </a:graphic>
      </p:graphicFrame>
      <p:sp>
        <p:nvSpPr>
          <p:cNvPr id="5428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4279" name="Object 7"/>
          <p:cNvGraphicFramePr>
            <a:graphicFrameLocks noChangeAspect="1"/>
          </p:cNvGraphicFramePr>
          <p:nvPr/>
        </p:nvGraphicFramePr>
        <p:xfrm>
          <a:off x="1714480" y="1285860"/>
          <a:ext cx="1285884" cy="761780"/>
        </p:xfrm>
        <a:graphic>
          <a:graphicData uri="http://schemas.openxmlformats.org/presentationml/2006/ole">
            <p:oleObj spid="_x0000_s54279" name="Equation" r:id="rId5" imgW="672808" imgH="393529" progId="Equation.3">
              <p:embed/>
            </p:oleObj>
          </a:graphicData>
        </a:graphic>
      </p:graphicFrame>
      <p:sp>
        <p:nvSpPr>
          <p:cNvPr id="11" name="Right Arrow 10"/>
          <p:cNvSpPr/>
          <p:nvPr/>
        </p:nvSpPr>
        <p:spPr>
          <a:xfrm>
            <a:off x="996110" y="1497894"/>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281" name="Rectangle 9"/>
          <p:cNvSpPr>
            <a:spLocks noChangeArrowheads="1"/>
          </p:cNvSpPr>
          <p:nvPr/>
        </p:nvSpPr>
        <p:spPr bwMode="auto">
          <a:xfrm>
            <a:off x="0" y="2143116"/>
            <a:ext cx="885828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Bởi vì tốc độ biến thiên của dòng điện là hằng số, do đó dòng điện tăng tuyến tính trong suốt thời gian K mở. Độ thay đổi dòng điện qua cuộn dây được tính như sau:</a:t>
            </a:r>
            <a:endParaRPr kumimoji="0" lang="fr-FR" sz="28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54283"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4282" name="Object 10"/>
          <p:cNvGraphicFramePr>
            <a:graphicFrameLocks noChangeAspect="1"/>
          </p:cNvGraphicFramePr>
          <p:nvPr/>
        </p:nvGraphicFramePr>
        <p:xfrm>
          <a:off x="2430484" y="3571876"/>
          <a:ext cx="3326196" cy="1000132"/>
        </p:xfrm>
        <a:graphic>
          <a:graphicData uri="http://schemas.openxmlformats.org/presentationml/2006/ole">
            <p:oleObj spid="_x0000_s54282" name="Equation" r:id="rId6" imgW="1397000" imgH="419100" progId="Equation.3">
              <p:embed/>
            </p:oleObj>
          </a:graphicData>
        </a:graphic>
      </p:graphicFrame>
      <p:sp>
        <p:nvSpPr>
          <p:cNvPr id="15" name="Rectangle 14"/>
          <p:cNvSpPr/>
          <p:nvPr/>
        </p:nvSpPr>
        <p:spPr>
          <a:xfrm>
            <a:off x="1000100" y="4691730"/>
            <a:ext cx="7286676" cy="523220"/>
          </a:xfrm>
          <a:prstGeom prst="rect">
            <a:avLst/>
          </a:prstGeom>
        </p:spPr>
        <p:txBody>
          <a:bodyPr wrap="square">
            <a:spAutoFit/>
          </a:bodyPr>
          <a:lstStyle/>
          <a:p>
            <a:r>
              <a:rPr lang="en-US" sz="2800" smtClean="0">
                <a:solidFill>
                  <a:srgbClr val="0070C0"/>
                </a:solidFill>
                <a:latin typeface="Times New Roman" pitchFamily="18" charset="0"/>
                <a:cs typeface="Times New Roman" pitchFamily="18" charset="0"/>
              </a:rPr>
              <a:t>Độ biến thiên dòng điện qua L khi công tắc mở:</a:t>
            </a:r>
            <a:endParaRPr lang="vi-VN" sz="2800">
              <a:solidFill>
                <a:srgbClr val="0070C0"/>
              </a:solidFill>
              <a:latin typeface="Times New Roman" pitchFamily="18" charset="0"/>
              <a:cs typeface="Times New Roman" pitchFamily="18" charset="0"/>
            </a:endParaRPr>
          </a:p>
        </p:txBody>
      </p:sp>
      <p:sp>
        <p:nvSpPr>
          <p:cNvPr id="54285"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4284" name="Object 12"/>
          <p:cNvGraphicFramePr>
            <a:graphicFrameLocks noChangeAspect="1"/>
          </p:cNvGraphicFramePr>
          <p:nvPr/>
        </p:nvGraphicFramePr>
        <p:xfrm>
          <a:off x="2223565" y="5361020"/>
          <a:ext cx="4062947" cy="1068376"/>
        </p:xfrm>
        <a:graphic>
          <a:graphicData uri="http://schemas.openxmlformats.org/presentationml/2006/ole">
            <p:oleObj spid="_x0000_s54284" name="Equation" r:id="rId7" imgW="16510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4275"/>
                                        </p:tgtEl>
                                        <p:attrNameLst>
                                          <p:attrName>style.visibility</p:attrName>
                                        </p:attrNameLst>
                                      </p:cBhvr>
                                      <p:to>
                                        <p:strVal val="visible"/>
                                      </p:to>
                                    </p:set>
                                    <p:animEffect transition="in" filter="checkerboard(across)">
                                      <p:cBhvr>
                                        <p:cTn id="7" dur="500"/>
                                        <p:tgtEl>
                                          <p:spTgt spid="5427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4276"/>
                                        </p:tgtEl>
                                        <p:attrNameLst>
                                          <p:attrName>style.visibility</p:attrName>
                                        </p:attrNameLst>
                                      </p:cBhvr>
                                      <p:to>
                                        <p:strVal val="visible"/>
                                      </p:to>
                                    </p:set>
                                    <p:animEffect transition="in" filter="checkerboard(across)">
                                      <p:cBhvr>
                                        <p:cTn id="12" dur="500"/>
                                        <p:tgtEl>
                                          <p:spTgt spid="5427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4277"/>
                                        </p:tgtEl>
                                        <p:attrNameLst>
                                          <p:attrName>style.visibility</p:attrName>
                                        </p:attrNameLst>
                                      </p:cBhvr>
                                      <p:to>
                                        <p:strVal val="visible"/>
                                      </p:to>
                                    </p:set>
                                    <p:animEffect transition="in" filter="checkerboard(across)">
                                      <p:cBhvr>
                                        <p:cTn id="17" dur="500"/>
                                        <p:tgtEl>
                                          <p:spTgt spid="5427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heckerboard(across)">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54279"/>
                                        </p:tgtEl>
                                        <p:attrNameLst>
                                          <p:attrName>style.visibility</p:attrName>
                                        </p:attrNameLst>
                                      </p:cBhvr>
                                      <p:to>
                                        <p:strVal val="visible"/>
                                      </p:to>
                                    </p:set>
                                    <p:animEffect transition="in" filter="checkerboard(across)">
                                      <p:cBhvr>
                                        <p:cTn id="27" dur="500"/>
                                        <p:tgtEl>
                                          <p:spTgt spid="54279"/>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54281"/>
                                        </p:tgtEl>
                                        <p:attrNameLst>
                                          <p:attrName>style.visibility</p:attrName>
                                        </p:attrNameLst>
                                      </p:cBhvr>
                                      <p:to>
                                        <p:strVal val="visible"/>
                                      </p:to>
                                    </p:set>
                                    <p:animEffect transition="in" filter="checkerboard(across)">
                                      <p:cBhvr>
                                        <p:cTn id="32" dur="500"/>
                                        <p:tgtEl>
                                          <p:spTgt spid="54281"/>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54282"/>
                                        </p:tgtEl>
                                        <p:attrNameLst>
                                          <p:attrName>style.visibility</p:attrName>
                                        </p:attrNameLst>
                                      </p:cBhvr>
                                      <p:to>
                                        <p:strVal val="visible"/>
                                      </p:to>
                                    </p:set>
                                    <p:animEffect transition="in" filter="checkerboard(across)">
                                      <p:cBhvr>
                                        <p:cTn id="37" dur="500"/>
                                        <p:tgtEl>
                                          <p:spTgt spid="54282"/>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checkerboard(across)">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nodeType="clickEffect">
                                  <p:stCondLst>
                                    <p:cond delay="0"/>
                                  </p:stCondLst>
                                  <p:childTnLst>
                                    <p:set>
                                      <p:cBhvr>
                                        <p:cTn id="46" dur="1" fill="hold">
                                          <p:stCondLst>
                                            <p:cond delay="0"/>
                                          </p:stCondLst>
                                        </p:cTn>
                                        <p:tgtEl>
                                          <p:spTgt spid="54284"/>
                                        </p:tgtEl>
                                        <p:attrNameLst>
                                          <p:attrName>style.visibility</p:attrName>
                                        </p:attrNameLst>
                                      </p:cBhvr>
                                      <p:to>
                                        <p:strVal val="visible"/>
                                      </p:to>
                                    </p:set>
                                    <p:animEffect transition="in" filter="checkerboard(across)">
                                      <p:cBhvr>
                                        <p:cTn id="47" dur="500"/>
                                        <p:tgtEl>
                                          <p:spTgt spid="542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p:bldP spid="11" grpId="0" animBg="1"/>
      <p:bldP spid="54281" grpId="0"/>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0" y="0"/>
            <a:ext cx="4429124"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Ở chế độ xác lập thì độ biến thiên dòng điện qua L là bằng không. </a:t>
            </a: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Do đó: </a:t>
            </a:r>
            <a:endParaRPr kumimoji="0" lang="fr-FR" sz="2800" b="0" i="0" u="none" strike="noStrike" cap="none" normalizeH="0" baseline="0" smtClean="0">
              <a:ln>
                <a:noFill/>
              </a:ln>
              <a:solidFill>
                <a:srgbClr val="0070C0"/>
              </a:solidFill>
              <a:effectLst/>
              <a:latin typeface="Times New Roman" pitchFamily="18" charset="0"/>
              <a:cs typeface="Times New Roman" pitchFamily="18" charset="0"/>
            </a:endParaRPr>
          </a:p>
        </p:txBody>
      </p:sp>
      <p:graphicFrame>
        <p:nvGraphicFramePr>
          <p:cNvPr id="55298" name="Object 2"/>
          <p:cNvGraphicFramePr>
            <a:graphicFrameLocks noChangeAspect="1"/>
          </p:cNvGraphicFramePr>
          <p:nvPr/>
        </p:nvGraphicFramePr>
        <p:xfrm>
          <a:off x="4481544" y="-10"/>
          <a:ext cx="4591050" cy="1928812"/>
        </p:xfrm>
        <a:graphic>
          <a:graphicData uri="http://schemas.openxmlformats.org/presentationml/2006/ole">
            <p:oleObj spid="_x0000_s55298" name="Visio" r:id="rId3" imgW="3909554" imgH="1649024" progId="">
              <p:embed/>
            </p:oleObj>
          </a:graphicData>
        </a:graphic>
      </p:graphicFrame>
      <p:sp>
        <p:nvSpPr>
          <p:cNvPr id="5530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5299" name="Object 3"/>
          <p:cNvGraphicFramePr>
            <a:graphicFrameLocks noChangeAspect="1"/>
          </p:cNvGraphicFramePr>
          <p:nvPr/>
        </p:nvGraphicFramePr>
        <p:xfrm>
          <a:off x="561266" y="1357298"/>
          <a:ext cx="3510668" cy="571504"/>
        </p:xfrm>
        <a:graphic>
          <a:graphicData uri="http://schemas.openxmlformats.org/presentationml/2006/ole">
            <p:oleObj spid="_x0000_s55299" name="Equation" r:id="rId4" imgW="1497950" imgH="241195" progId="Equation.3">
              <p:embed/>
            </p:oleObj>
          </a:graphicData>
        </a:graphic>
      </p:graphicFrame>
      <p:sp>
        <p:nvSpPr>
          <p:cNvPr id="5530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5301" name="Object 5"/>
          <p:cNvGraphicFramePr>
            <a:graphicFrameLocks noChangeAspect="1"/>
          </p:cNvGraphicFramePr>
          <p:nvPr/>
        </p:nvGraphicFramePr>
        <p:xfrm>
          <a:off x="500034" y="2071678"/>
          <a:ext cx="4430198" cy="857256"/>
        </p:xfrm>
        <a:graphic>
          <a:graphicData uri="http://schemas.openxmlformats.org/presentationml/2006/ole">
            <p:oleObj spid="_x0000_s55301" name="Equation" r:id="rId5" imgW="2247900" imgH="431800" progId="Equation.3">
              <p:embed/>
            </p:oleObj>
          </a:graphicData>
        </a:graphic>
      </p:graphicFrame>
      <p:sp>
        <p:nvSpPr>
          <p:cNvPr id="55304"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5303" name="Object 7"/>
          <p:cNvGraphicFramePr>
            <a:graphicFrameLocks noChangeAspect="1"/>
          </p:cNvGraphicFramePr>
          <p:nvPr/>
        </p:nvGraphicFramePr>
        <p:xfrm>
          <a:off x="428596" y="3000372"/>
          <a:ext cx="2090945" cy="585790"/>
        </p:xfrm>
        <a:graphic>
          <a:graphicData uri="http://schemas.openxmlformats.org/presentationml/2006/ole">
            <p:oleObj spid="_x0000_s55303" name="Equation" r:id="rId6" imgW="812447" imgH="228501" progId="Equation.3">
              <p:embed/>
            </p:oleObj>
          </a:graphicData>
        </a:graphic>
      </p:graphicFrame>
      <p:sp>
        <p:nvSpPr>
          <p:cNvPr id="12" name="Rectangle 11"/>
          <p:cNvSpPr/>
          <p:nvPr/>
        </p:nvSpPr>
        <p:spPr>
          <a:xfrm>
            <a:off x="0" y="3571876"/>
            <a:ext cx="8858280" cy="1384995"/>
          </a:xfrm>
          <a:prstGeom prst="rect">
            <a:avLst/>
          </a:prstGeom>
        </p:spPr>
        <p:txBody>
          <a:bodyPr wrap="square">
            <a:spAutoFit/>
          </a:bodyPr>
          <a:lstStyle/>
          <a:p>
            <a:r>
              <a:rPr lang="en-US" sz="2800" u="sng" smtClean="0">
                <a:solidFill>
                  <a:srgbClr val="FF0000"/>
                </a:solidFill>
                <a:latin typeface="Times New Roman" pitchFamily="18" charset="0"/>
                <a:cs typeface="Times New Roman" pitchFamily="18" charset="0"/>
              </a:rPr>
              <a:t>Kết luận</a:t>
            </a:r>
            <a:r>
              <a:rPr lang="en-US" sz="2800" smtClean="0">
                <a:solidFill>
                  <a:srgbClr val="FF0000"/>
                </a:solidFill>
                <a:latin typeface="Times New Roman" pitchFamily="18" charset="0"/>
                <a:cs typeface="Times New Roman" pitchFamily="18" charset="0"/>
              </a:rPr>
              <a:t>: điện áp đầu ra luôn nhỏ hơn điện áp đầu vào, điện áp đầu ra chỉ phụ thuộc vào điện áp đầu vào và tỉ số điều chế D. Do đó, bộ buck là bộ giảm áp.</a:t>
            </a:r>
            <a:endParaRPr lang="vi-VN" sz="2800">
              <a:solidFill>
                <a:srgbClr val="FF0000"/>
              </a:solidFill>
              <a:latin typeface="Times New Roman" pitchFamily="18" charset="0"/>
              <a:cs typeface="Times New Roman" pitchFamily="18" charset="0"/>
            </a:endParaRPr>
          </a:p>
        </p:txBody>
      </p:sp>
      <p:sp>
        <p:nvSpPr>
          <p:cNvPr id="13" name="Rectangle 12"/>
          <p:cNvSpPr/>
          <p:nvPr/>
        </p:nvSpPr>
        <p:spPr>
          <a:xfrm>
            <a:off x="182373" y="4857760"/>
            <a:ext cx="6599884"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Giá trị min và max của dòng qua cuộn dây:</a:t>
            </a:r>
            <a:endParaRPr lang="vi-VN" sz="2800">
              <a:solidFill>
                <a:srgbClr val="0070C0"/>
              </a:solidFill>
              <a:latin typeface="Times New Roman" pitchFamily="18" charset="0"/>
              <a:cs typeface="Times New Roman" pitchFamily="18" charset="0"/>
            </a:endParaRPr>
          </a:p>
        </p:txBody>
      </p:sp>
      <p:sp>
        <p:nvSpPr>
          <p:cNvPr id="55306"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5305" name="Object 9"/>
          <p:cNvGraphicFramePr>
            <a:graphicFrameLocks noChangeAspect="1"/>
          </p:cNvGraphicFramePr>
          <p:nvPr/>
        </p:nvGraphicFramePr>
        <p:xfrm>
          <a:off x="714348" y="5500702"/>
          <a:ext cx="2676444" cy="928694"/>
        </p:xfrm>
        <a:graphic>
          <a:graphicData uri="http://schemas.openxmlformats.org/presentationml/2006/ole">
            <p:oleObj spid="_x0000_s55305" name="Equation" r:id="rId7" imgW="1320800" imgH="457200" progId="Equation.3">
              <p:embed/>
            </p:oleObj>
          </a:graphicData>
        </a:graphic>
      </p:graphicFrame>
      <p:sp>
        <p:nvSpPr>
          <p:cNvPr id="55308"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5307" name="Object 11"/>
          <p:cNvGraphicFramePr>
            <a:graphicFrameLocks noChangeAspect="1"/>
          </p:cNvGraphicFramePr>
          <p:nvPr/>
        </p:nvGraphicFramePr>
        <p:xfrm>
          <a:off x="4214810" y="5500702"/>
          <a:ext cx="2792026" cy="957266"/>
        </p:xfrm>
        <a:graphic>
          <a:graphicData uri="http://schemas.openxmlformats.org/presentationml/2006/ole">
            <p:oleObj spid="_x0000_s55307" name="Equation" r:id="rId8" imgW="1333500" imgH="4572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5298">
                                            <p:subSp spid="_x0000_s55298"/>
                                          </p:spTgt>
                                        </p:tgtEl>
                                        <p:attrNameLst>
                                          <p:attrName>style.visibility</p:attrName>
                                        </p:attrNameLst>
                                      </p:cBhvr>
                                      <p:to>
                                        <p:strVal val="visible"/>
                                      </p:to>
                                    </p:set>
                                    <p:animEffect transition="in" filter="checkerboard(across)">
                                      <p:cBhvr>
                                        <p:cTn id="7" dur="500"/>
                                        <p:tgtEl>
                                          <p:spTgt spid="55298">
                                            <p:subSp spid="_x0000_s55298"/>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5297"/>
                                        </p:tgtEl>
                                        <p:attrNameLst>
                                          <p:attrName>style.visibility</p:attrName>
                                        </p:attrNameLst>
                                      </p:cBhvr>
                                      <p:to>
                                        <p:strVal val="visible"/>
                                      </p:to>
                                    </p:set>
                                    <p:animEffect transition="in" filter="checkerboard(across)">
                                      <p:cBhvr>
                                        <p:cTn id="10" dur="500"/>
                                        <p:tgtEl>
                                          <p:spTgt spid="55297"/>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55299"/>
                                        </p:tgtEl>
                                        <p:attrNameLst>
                                          <p:attrName>style.visibility</p:attrName>
                                        </p:attrNameLst>
                                      </p:cBhvr>
                                      <p:to>
                                        <p:strVal val="visible"/>
                                      </p:to>
                                    </p:set>
                                    <p:animEffect transition="in" filter="checkerboard(across)">
                                      <p:cBhvr>
                                        <p:cTn id="15" dur="500"/>
                                        <p:tgtEl>
                                          <p:spTgt spid="55299"/>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55301"/>
                                        </p:tgtEl>
                                        <p:attrNameLst>
                                          <p:attrName>style.visibility</p:attrName>
                                        </p:attrNameLst>
                                      </p:cBhvr>
                                      <p:to>
                                        <p:strVal val="visible"/>
                                      </p:to>
                                    </p:set>
                                    <p:animEffect transition="in" filter="checkerboard(across)">
                                      <p:cBhvr>
                                        <p:cTn id="20" dur="500"/>
                                        <p:tgtEl>
                                          <p:spTgt spid="55301"/>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55303"/>
                                        </p:tgtEl>
                                        <p:attrNameLst>
                                          <p:attrName>style.visibility</p:attrName>
                                        </p:attrNameLst>
                                      </p:cBhvr>
                                      <p:to>
                                        <p:strVal val="visible"/>
                                      </p:to>
                                    </p:set>
                                    <p:animEffect transition="in" filter="checkerboard(across)">
                                      <p:cBhvr>
                                        <p:cTn id="25" dur="500"/>
                                        <p:tgtEl>
                                          <p:spTgt spid="55303"/>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checkerboard(across)">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13">
                                            <p:txEl>
                                              <p:pRg st="0" end="0"/>
                                            </p:txEl>
                                          </p:spTgt>
                                        </p:tgtEl>
                                        <p:attrNameLst>
                                          <p:attrName>style.visibility</p:attrName>
                                        </p:attrNameLst>
                                      </p:cBhvr>
                                      <p:to>
                                        <p:strVal val="visible"/>
                                      </p:to>
                                    </p:set>
                                    <p:animEffect transition="in" filter="checkerboard(across)">
                                      <p:cBhvr>
                                        <p:cTn id="35" dur="500"/>
                                        <p:tgtEl>
                                          <p:spTgt spid="13">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nodeType="clickEffect">
                                  <p:stCondLst>
                                    <p:cond delay="0"/>
                                  </p:stCondLst>
                                  <p:childTnLst>
                                    <p:set>
                                      <p:cBhvr>
                                        <p:cTn id="39" dur="1" fill="hold">
                                          <p:stCondLst>
                                            <p:cond delay="0"/>
                                          </p:stCondLst>
                                        </p:cTn>
                                        <p:tgtEl>
                                          <p:spTgt spid="55305"/>
                                        </p:tgtEl>
                                        <p:attrNameLst>
                                          <p:attrName>style.visibility</p:attrName>
                                        </p:attrNameLst>
                                      </p:cBhvr>
                                      <p:to>
                                        <p:strVal val="visible"/>
                                      </p:to>
                                    </p:set>
                                    <p:animEffect transition="in" filter="checkerboard(across)">
                                      <p:cBhvr>
                                        <p:cTn id="40" dur="500"/>
                                        <p:tgtEl>
                                          <p:spTgt spid="55305"/>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nodeType="clickEffect">
                                  <p:stCondLst>
                                    <p:cond delay="0"/>
                                  </p:stCondLst>
                                  <p:childTnLst>
                                    <p:set>
                                      <p:cBhvr>
                                        <p:cTn id="44" dur="1" fill="hold">
                                          <p:stCondLst>
                                            <p:cond delay="0"/>
                                          </p:stCondLst>
                                        </p:cTn>
                                        <p:tgtEl>
                                          <p:spTgt spid="55307"/>
                                        </p:tgtEl>
                                        <p:attrNameLst>
                                          <p:attrName>style.visibility</p:attrName>
                                        </p:attrNameLst>
                                      </p:cBhvr>
                                      <p:to>
                                        <p:strVal val="visible"/>
                                      </p:to>
                                    </p:set>
                                    <p:animEffect transition="in" filter="checkerboard(across)">
                                      <p:cBhvr>
                                        <p:cTn id="45" dur="500"/>
                                        <p:tgtEl>
                                          <p:spTgt spid="55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7"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074443" y="0"/>
            <a:ext cx="4069557" cy="3500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6323" name="Rectangle 3"/>
          <p:cNvSpPr>
            <a:spLocks noChangeArrowheads="1"/>
          </p:cNvSpPr>
          <p:nvPr/>
        </p:nvSpPr>
        <p:spPr bwMode="auto">
          <a:xfrm>
            <a:off x="214282" y="142852"/>
            <a:ext cx="457200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Theo định luật bảo toàn năng lượng : công suất trung bình cung cấp bởi nguồn phải bằng với công suất trung bình tiêu thụ trên tải. </a:t>
            </a:r>
            <a:endParaRPr kumimoji="0" lang="en-US" sz="28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5632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6324" name="Object 4"/>
          <p:cNvGraphicFramePr>
            <a:graphicFrameLocks noChangeAspect="1"/>
          </p:cNvGraphicFramePr>
          <p:nvPr/>
        </p:nvGraphicFramePr>
        <p:xfrm>
          <a:off x="2071670" y="2307567"/>
          <a:ext cx="1285884" cy="621367"/>
        </p:xfrm>
        <a:graphic>
          <a:graphicData uri="http://schemas.openxmlformats.org/presentationml/2006/ole">
            <p:oleObj spid="_x0000_s56324" name="Equation" r:id="rId4" imgW="469900" imgH="228600" progId="Equation.3">
              <p:embed/>
            </p:oleObj>
          </a:graphicData>
        </a:graphic>
      </p:graphicFrame>
      <p:sp>
        <p:nvSpPr>
          <p:cNvPr id="5632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6326" name="Object 6"/>
          <p:cNvGraphicFramePr>
            <a:graphicFrameLocks noChangeAspect="1"/>
          </p:cNvGraphicFramePr>
          <p:nvPr/>
        </p:nvGraphicFramePr>
        <p:xfrm>
          <a:off x="1142976" y="3000372"/>
          <a:ext cx="2786082" cy="642942"/>
        </p:xfrm>
        <a:graphic>
          <a:graphicData uri="http://schemas.openxmlformats.org/presentationml/2006/ole">
            <p:oleObj spid="_x0000_s56326" name="Equation" r:id="rId5" imgW="990600" imgH="228600" progId="Equation.3">
              <p:embed/>
            </p:oleObj>
          </a:graphicData>
        </a:graphic>
      </p:graphicFrame>
      <p:sp>
        <p:nvSpPr>
          <p:cNvPr id="56329"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6328" name="Object 8"/>
          <p:cNvGraphicFramePr>
            <a:graphicFrameLocks noChangeAspect="1"/>
          </p:cNvGraphicFramePr>
          <p:nvPr/>
        </p:nvGraphicFramePr>
        <p:xfrm>
          <a:off x="1428728" y="3714752"/>
          <a:ext cx="1664453" cy="1000132"/>
        </p:xfrm>
        <a:graphic>
          <a:graphicData uri="http://schemas.openxmlformats.org/presentationml/2006/ole">
            <p:oleObj spid="_x0000_s56328" name="Equation" r:id="rId6" imgW="723586" imgH="431613" progId="Equation.3">
              <p:embed/>
            </p:oleObj>
          </a:graphicData>
        </a:graphic>
      </p:graphicFrame>
      <p:sp>
        <p:nvSpPr>
          <p:cNvPr id="56330" name="Rectangle 10"/>
          <p:cNvSpPr>
            <a:spLocks noChangeArrowheads="1"/>
          </p:cNvSpPr>
          <p:nvPr/>
        </p:nvSpPr>
        <p:spPr bwMode="auto">
          <a:xfrm>
            <a:off x="0" y="4786322"/>
            <a:ext cx="4643438"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smtClean="0">
                <a:solidFill>
                  <a:srgbClr val="0070C0"/>
                </a:solidFill>
                <a:latin typeface="Times New Roman" pitchFamily="18" charset="0"/>
                <a:ea typeface="Arial" pitchFamily="34" charset="0"/>
                <a:cs typeface="Times New Roman" pitchFamily="18" charset="0"/>
              </a:rPr>
              <a:t>- </a:t>
            </a: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Độ nhấp nhô điện áp đầu ra:</a:t>
            </a:r>
            <a:endParaRPr kumimoji="0" lang="en-US" sz="28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56332"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6331" name="Object 11"/>
          <p:cNvGraphicFramePr>
            <a:graphicFrameLocks noChangeAspect="1"/>
          </p:cNvGraphicFramePr>
          <p:nvPr/>
        </p:nvGraphicFramePr>
        <p:xfrm>
          <a:off x="2321459" y="5453166"/>
          <a:ext cx="2393417" cy="1119106"/>
        </p:xfrm>
        <a:graphic>
          <a:graphicData uri="http://schemas.openxmlformats.org/presentationml/2006/ole">
            <p:oleObj spid="_x0000_s56331" name="Equation" r:id="rId7" imgW="9271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6323"/>
                                        </p:tgtEl>
                                        <p:attrNameLst>
                                          <p:attrName>style.visibility</p:attrName>
                                        </p:attrNameLst>
                                      </p:cBhvr>
                                      <p:to>
                                        <p:strVal val="visible"/>
                                      </p:to>
                                    </p:set>
                                    <p:animEffect transition="in" filter="checkerboard(across)">
                                      <p:cBhvr>
                                        <p:cTn id="10" dur="500"/>
                                        <p:tgtEl>
                                          <p:spTgt spid="5632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56324"/>
                                        </p:tgtEl>
                                        <p:attrNameLst>
                                          <p:attrName>style.visibility</p:attrName>
                                        </p:attrNameLst>
                                      </p:cBhvr>
                                      <p:to>
                                        <p:strVal val="visible"/>
                                      </p:to>
                                    </p:set>
                                    <p:animEffect transition="in" filter="checkerboard(across)">
                                      <p:cBhvr>
                                        <p:cTn id="15" dur="500"/>
                                        <p:tgtEl>
                                          <p:spTgt spid="56324"/>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56326"/>
                                        </p:tgtEl>
                                        <p:attrNameLst>
                                          <p:attrName>style.visibility</p:attrName>
                                        </p:attrNameLst>
                                      </p:cBhvr>
                                      <p:to>
                                        <p:strVal val="visible"/>
                                      </p:to>
                                    </p:set>
                                    <p:animEffect transition="in" filter="checkerboard(across)">
                                      <p:cBhvr>
                                        <p:cTn id="20" dur="500"/>
                                        <p:tgtEl>
                                          <p:spTgt spid="56326"/>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56328"/>
                                        </p:tgtEl>
                                        <p:attrNameLst>
                                          <p:attrName>style.visibility</p:attrName>
                                        </p:attrNameLst>
                                      </p:cBhvr>
                                      <p:to>
                                        <p:strVal val="visible"/>
                                      </p:to>
                                    </p:set>
                                    <p:animEffect transition="in" filter="checkerboard(across)">
                                      <p:cBhvr>
                                        <p:cTn id="25" dur="500"/>
                                        <p:tgtEl>
                                          <p:spTgt spid="56328"/>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56330"/>
                                        </p:tgtEl>
                                        <p:attrNameLst>
                                          <p:attrName>style.visibility</p:attrName>
                                        </p:attrNameLst>
                                      </p:cBhvr>
                                      <p:to>
                                        <p:strVal val="visible"/>
                                      </p:to>
                                    </p:set>
                                    <p:animEffect transition="in" filter="checkerboard(across)">
                                      <p:cBhvr>
                                        <p:cTn id="30" dur="500"/>
                                        <p:tgtEl>
                                          <p:spTgt spid="56330"/>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56331"/>
                                        </p:tgtEl>
                                        <p:attrNameLst>
                                          <p:attrName>style.visibility</p:attrName>
                                        </p:attrNameLst>
                                      </p:cBhvr>
                                      <p:to>
                                        <p:strVal val="visible"/>
                                      </p:to>
                                    </p:set>
                                    <p:animEffect transition="in" filter="checkerboard(across)">
                                      <p:cBhvr>
                                        <p:cTn id="35" dur="500"/>
                                        <p:tgtEl>
                                          <p:spTgt spid="56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p:bldP spid="5633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ChangeArrowheads="1"/>
          </p:cNvSpPr>
          <p:nvPr/>
        </p:nvSpPr>
        <p:spPr bwMode="auto">
          <a:xfrm>
            <a:off x="0" y="0"/>
            <a:ext cx="4286248"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1</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Cho bộ chuyển đổi DC-DC Buck có các thông số như sau:</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V</a:t>
            </a:r>
            <a:r>
              <a:rPr kumimoji="0" lang="vi-VN" sz="2400" b="0" i="1"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S</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50 V;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D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0.4;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L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400µH;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C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=100 µF;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f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20 kHz;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R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20</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Ω</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 thiết các phần tử của mạch là lý tưởng. Xác định: điện áp đầu ra V</a:t>
            </a:r>
            <a:r>
              <a:rPr kumimoji="0" lang="vi-VN" sz="24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0</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giá trị min và max của dòng qua cuộn dây và độ nhấp nhô điện áp đầu ra. </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p:txBody>
      </p:sp>
      <p:graphicFrame>
        <p:nvGraphicFramePr>
          <p:cNvPr id="57346" name="Object 2"/>
          <p:cNvGraphicFramePr>
            <a:graphicFrameLocks noChangeAspect="1"/>
          </p:cNvGraphicFramePr>
          <p:nvPr/>
        </p:nvGraphicFramePr>
        <p:xfrm>
          <a:off x="4366560" y="214291"/>
          <a:ext cx="4706034" cy="2000264"/>
        </p:xfrm>
        <a:graphic>
          <a:graphicData uri="http://schemas.openxmlformats.org/presentationml/2006/ole">
            <p:oleObj spid="_x0000_s57346" name="Visio" r:id="rId3" imgW="3909554" imgH="1666840" progId="">
              <p:embed/>
            </p:oleObj>
          </a:graphicData>
        </a:graphic>
      </p:graphicFrame>
      <p:sp>
        <p:nvSpPr>
          <p:cNvPr id="57347" name="Rectangle 3"/>
          <p:cNvSpPr>
            <a:spLocks noChangeArrowheads="1"/>
          </p:cNvSpPr>
          <p:nvPr/>
        </p:nvSpPr>
        <p:spPr bwMode="auto">
          <a:xfrm>
            <a:off x="2857488" y="3143248"/>
            <a:ext cx="1000132"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en-US" sz="28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Giải</a:t>
            </a:r>
            <a:endParaRPr kumimoji="0" lang="en-US" sz="28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5734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7348" name="Object 4"/>
          <p:cNvGraphicFramePr>
            <a:graphicFrameLocks noChangeAspect="1"/>
          </p:cNvGraphicFramePr>
          <p:nvPr/>
        </p:nvGraphicFramePr>
        <p:xfrm>
          <a:off x="285720" y="5429264"/>
          <a:ext cx="2882326" cy="1000132"/>
        </p:xfrm>
        <a:graphic>
          <a:graphicData uri="http://schemas.openxmlformats.org/presentationml/2006/ole">
            <p:oleObj spid="_x0000_s57348" name="Equation" r:id="rId4" imgW="1320800" imgH="457200" progId="Equation.3">
              <p:embed/>
            </p:oleObj>
          </a:graphicData>
        </a:graphic>
      </p:graphicFrame>
      <p:sp>
        <p:nvSpPr>
          <p:cNvPr id="5735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7350" name="Object 6"/>
          <p:cNvGraphicFramePr>
            <a:graphicFrameLocks noChangeAspect="1"/>
          </p:cNvGraphicFramePr>
          <p:nvPr/>
        </p:nvGraphicFramePr>
        <p:xfrm>
          <a:off x="3143240" y="5429264"/>
          <a:ext cx="5905890" cy="1000132"/>
        </p:xfrm>
        <a:graphic>
          <a:graphicData uri="http://schemas.openxmlformats.org/presentationml/2006/ole">
            <p:oleObj spid="_x0000_s57350" name="Equation" r:id="rId5" imgW="2565400" imgH="431800" progId="Equation.3">
              <p:embed/>
            </p:oleObj>
          </a:graphicData>
        </a:graphic>
      </p:graphicFrame>
      <p:sp>
        <p:nvSpPr>
          <p:cNvPr id="5735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 name="Object 7"/>
          <p:cNvGraphicFramePr>
            <a:graphicFrameLocks noChangeAspect="1"/>
          </p:cNvGraphicFramePr>
          <p:nvPr/>
        </p:nvGraphicFramePr>
        <p:xfrm>
          <a:off x="1571603" y="4286256"/>
          <a:ext cx="6810423" cy="928694"/>
        </p:xfrm>
        <a:graphic>
          <a:graphicData uri="http://schemas.openxmlformats.org/presentationml/2006/ole">
            <p:oleObj spid="_x0000_s57351" name="Equation" r:id="rId6" imgW="1676400" imgH="228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checkerboard(across)">
                                      <p:cBhvr>
                                        <p:cTn id="7" dur="500"/>
                                        <p:tgtEl>
                                          <p:spTgt spid="57346"/>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7345"/>
                                        </p:tgtEl>
                                        <p:attrNameLst>
                                          <p:attrName>style.visibility</p:attrName>
                                        </p:attrNameLst>
                                      </p:cBhvr>
                                      <p:to>
                                        <p:strVal val="visible"/>
                                      </p:to>
                                    </p:set>
                                    <p:animEffect transition="in" filter="checkerboard(across)">
                                      <p:cBhvr>
                                        <p:cTn id="10" dur="500"/>
                                        <p:tgtEl>
                                          <p:spTgt spid="5734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57347"/>
                                        </p:tgtEl>
                                        <p:attrNameLst>
                                          <p:attrName>style.visibility</p:attrName>
                                        </p:attrNameLst>
                                      </p:cBhvr>
                                      <p:to>
                                        <p:strVal val="visible"/>
                                      </p:to>
                                    </p:set>
                                    <p:animEffect transition="in" filter="checkerboard(across)">
                                      <p:cBhvr>
                                        <p:cTn id="15" dur="500"/>
                                        <p:tgtEl>
                                          <p:spTgt spid="57347"/>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57348">
                                            <p:subSp spid="_x0000_s57348"/>
                                          </p:spTgt>
                                        </p:tgtEl>
                                        <p:attrNameLst>
                                          <p:attrName>style.visibility</p:attrName>
                                        </p:attrNameLst>
                                      </p:cBhvr>
                                      <p:to>
                                        <p:strVal val="visible"/>
                                      </p:to>
                                    </p:set>
                                    <p:animEffect transition="in" filter="checkerboard(across)">
                                      <p:cBhvr>
                                        <p:cTn id="25" dur="500"/>
                                        <p:tgtEl>
                                          <p:spTgt spid="57348">
                                            <p:subSp spid="_x0000_s57348"/>
                                          </p:spTgt>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57350">
                                            <p:subSp spid="_x0000_s57350"/>
                                          </p:spTgt>
                                        </p:tgtEl>
                                        <p:attrNameLst>
                                          <p:attrName>style.visibility</p:attrName>
                                        </p:attrNameLst>
                                      </p:cBhvr>
                                      <p:to>
                                        <p:strVal val="visible"/>
                                      </p:to>
                                    </p:set>
                                    <p:animEffect transition="in" filter="checkerboard(across)">
                                      <p:cBhvr>
                                        <p:cTn id="30" dur="500"/>
                                        <p:tgtEl>
                                          <p:spTgt spid="57350">
                                            <p:subSp spid="_x0000_s57350"/>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5" grpId="0"/>
      <p:bldP spid="57347"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70" name="Object 2"/>
          <p:cNvGraphicFramePr>
            <a:graphicFrameLocks noChangeAspect="1"/>
          </p:cNvGraphicFramePr>
          <p:nvPr/>
        </p:nvGraphicFramePr>
        <p:xfrm>
          <a:off x="1643042" y="285728"/>
          <a:ext cx="2917052" cy="1000132"/>
        </p:xfrm>
        <a:graphic>
          <a:graphicData uri="http://schemas.openxmlformats.org/presentationml/2006/ole">
            <p:oleObj spid="_x0000_s58370" name="Equation" r:id="rId3" imgW="1333500" imgH="457200" progId="Equation.3">
              <p:embed/>
            </p:oleObj>
          </a:graphicData>
        </a:graphic>
      </p:graphicFrame>
      <p:graphicFrame>
        <p:nvGraphicFramePr>
          <p:cNvPr id="58369" name="Object 1"/>
          <p:cNvGraphicFramePr>
            <a:graphicFrameLocks noChangeAspect="1"/>
          </p:cNvGraphicFramePr>
          <p:nvPr/>
        </p:nvGraphicFramePr>
        <p:xfrm>
          <a:off x="2227878" y="1357298"/>
          <a:ext cx="6707872" cy="1143008"/>
        </p:xfrm>
        <a:graphic>
          <a:graphicData uri="http://schemas.openxmlformats.org/presentationml/2006/ole">
            <p:oleObj spid="_x0000_s58369" name="Equation" r:id="rId4" imgW="2552700" imgH="431800" progId="Equation.3">
              <p:embed/>
            </p:oleObj>
          </a:graphicData>
        </a:graphic>
      </p:graphicFrame>
      <p:sp>
        <p:nvSpPr>
          <p:cNvPr id="58372" name="Rectangle 4"/>
          <p:cNvSpPr>
            <a:spLocks noChangeArrowheads="1"/>
          </p:cNvSpPr>
          <p:nvPr/>
        </p:nvSpPr>
        <p:spPr bwMode="auto">
          <a:xfrm>
            <a:off x="0" y="9144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1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5837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8373" name="Object 5"/>
          <p:cNvGraphicFramePr>
            <a:graphicFrameLocks noChangeAspect="1"/>
          </p:cNvGraphicFramePr>
          <p:nvPr/>
        </p:nvGraphicFramePr>
        <p:xfrm>
          <a:off x="1785918" y="2683899"/>
          <a:ext cx="2357454" cy="1102291"/>
        </p:xfrm>
        <a:graphic>
          <a:graphicData uri="http://schemas.openxmlformats.org/presentationml/2006/ole">
            <p:oleObj spid="_x0000_s58373" name="Equation" r:id="rId5" imgW="927100" imgH="431800" progId="Equation.3">
              <p:embed/>
            </p:oleObj>
          </a:graphicData>
        </a:graphic>
      </p:graphicFrame>
      <p:sp>
        <p:nvSpPr>
          <p:cNvPr id="5837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8375" name="Object 7"/>
          <p:cNvGraphicFramePr>
            <a:graphicFrameLocks noChangeAspect="1"/>
          </p:cNvGraphicFramePr>
          <p:nvPr/>
        </p:nvGraphicFramePr>
        <p:xfrm>
          <a:off x="1000100" y="3929066"/>
          <a:ext cx="7126482" cy="1143008"/>
        </p:xfrm>
        <a:graphic>
          <a:graphicData uri="http://schemas.openxmlformats.org/presentationml/2006/ole">
            <p:oleObj spid="_x0000_s58375" name="Equation" r:id="rId6" imgW="2616200" imgH="4191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8370"/>
                                        </p:tgtEl>
                                        <p:attrNameLst>
                                          <p:attrName>style.visibility</p:attrName>
                                        </p:attrNameLst>
                                      </p:cBhvr>
                                      <p:to>
                                        <p:strVal val="visible"/>
                                      </p:to>
                                    </p:set>
                                    <p:animEffect transition="in" filter="checkerboard(across)">
                                      <p:cBhvr>
                                        <p:cTn id="7" dur="500"/>
                                        <p:tgtEl>
                                          <p:spTgt spid="5837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8369"/>
                                        </p:tgtEl>
                                        <p:attrNameLst>
                                          <p:attrName>style.visibility</p:attrName>
                                        </p:attrNameLst>
                                      </p:cBhvr>
                                      <p:to>
                                        <p:strVal val="visible"/>
                                      </p:to>
                                    </p:set>
                                    <p:animEffect transition="in" filter="checkerboard(across)">
                                      <p:cBhvr>
                                        <p:cTn id="12" dur="500"/>
                                        <p:tgtEl>
                                          <p:spTgt spid="5836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8373"/>
                                        </p:tgtEl>
                                        <p:attrNameLst>
                                          <p:attrName>style.visibility</p:attrName>
                                        </p:attrNameLst>
                                      </p:cBhvr>
                                      <p:to>
                                        <p:strVal val="visible"/>
                                      </p:to>
                                    </p:set>
                                    <p:animEffect transition="in" filter="checkerboard(across)">
                                      <p:cBhvr>
                                        <p:cTn id="17" dur="500"/>
                                        <p:tgtEl>
                                          <p:spTgt spid="58373"/>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8375"/>
                                        </p:tgtEl>
                                        <p:attrNameLst>
                                          <p:attrName>style.visibility</p:attrName>
                                        </p:attrNameLst>
                                      </p:cBhvr>
                                      <p:to>
                                        <p:strVal val="visible"/>
                                      </p:to>
                                    </p:set>
                                    <p:animEffect transition="in" filter="checkerboard(across)">
                                      <p:cBhvr>
                                        <p:cTn id="22" dur="500"/>
                                        <p:tgtEl>
                                          <p:spTgt spid="58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 y="71414"/>
            <a:ext cx="4948791"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3.2.4- </a:t>
            </a:r>
            <a:r>
              <a:rPr lang="en-US" sz="3200" b="1" u="sng" smtClean="0">
                <a:solidFill>
                  <a:schemeClr val="accent6">
                    <a:lumMod val="75000"/>
                  </a:schemeClr>
                </a:solidFill>
                <a:latin typeface="Times New Roman" pitchFamily="18" charset="0"/>
                <a:cs typeface="Times New Roman" pitchFamily="18" charset="0"/>
              </a:rPr>
              <a:t>Bộ chuyển đổi Boost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5" name="Rectangle 4"/>
          <p:cNvSpPr/>
          <p:nvPr/>
        </p:nvSpPr>
        <p:spPr>
          <a:xfrm>
            <a:off x="-71470" y="4263102"/>
            <a:ext cx="3542958"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Khi công tắc K đóng</a:t>
            </a:r>
            <a:r>
              <a:rPr lang="en-US" sz="2800" smtClean="0">
                <a:solidFill>
                  <a:srgbClr val="0070C0"/>
                </a:solidFill>
                <a:latin typeface="Times New Roman" pitchFamily="18" charset="0"/>
                <a:cs typeface="Times New Roman" pitchFamily="18" charset="0"/>
              </a:rPr>
              <a:t>:</a:t>
            </a:r>
            <a:endParaRPr lang="vi-VN" sz="2800">
              <a:solidFill>
                <a:srgbClr val="0070C0"/>
              </a:solidFill>
              <a:latin typeface="Times New Roman" pitchFamily="18" charset="0"/>
              <a:cs typeface="Times New Roman" pitchFamily="18" charset="0"/>
            </a:endParaRPr>
          </a:p>
        </p:txBody>
      </p:sp>
      <p:graphicFrame>
        <p:nvGraphicFramePr>
          <p:cNvPr id="59394" name="Object 2"/>
          <p:cNvGraphicFramePr>
            <a:graphicFrameLocks noChangeAspect="1"/>
          </p:cNvGraphicFramePr>
          <p:nvPr/>
        </p:nvGraphicFramePr>
        <p:xfrm>
          <a:off x="1014388" y="642918"/>
          <a:ext cx="6915198" cy="3032982"/>
        </p:xfrm>
        <a:graphic>
          <a:graphicData uri="http://schemas.openxmlformats.org/presentationml/2006/ole">
            <p:oleObj spid="_x0000_s59394" name="Visio" r:id="rId3" imgW="3901725" imgH="1702471" progId="">
              <p:embed/>
            </p:oleObj>
          </a:graphicData>
        </a:graphic>
      </p:graphicFrame>
      <p:graphicFrame>
        <p:nvGraphicFramePr>
          <p:cNvPr id="59395" name="Object 3"/>
          <p:cNvGraphicFramePr>
            <a:graphicFrameLocks noChangeAspect="1"/>
          </p:cNvGraphicFramePr>
          <p:nvPr/>
        </p:nvGraphicFramePr>
        <p:xfrm>
          <a:off x="3470472" y="3857628"/>
          <a:ext cx="5311576" cy="2325690"/>
        </p:xfrm>
        <a:graphic>
          <a:graphicData uri="http://schemas.openxmlformats.org/presentationml/2006/ole">
            <p:oleObj spid="_x0000_s59395" name="Visio" r:id="rId4" imgW="3891198" imgH="1715698" progId="">
              <p:embed/>
            </p:oleObj>
          </a:graphicData>
        </a:graphic>
      </p:graphicFrame>
      <p:sp>
        <p:nvSpPr>
          <p:cNvPr id="5939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9396" name="Object 4"/>
          <p:cNvGraphicFramePr>
            <a:graphicFrameLocks noChangeAspect="1"/>
          </p:cNvGraphicFramePr>
          <p:nvPr/>
        </p:nvGraphicFramePr>
        <p:xfrm>
          <a:off x="756886" y="4681960"/>
          <a:ext cx="2172040" cy="890180"/>
        </p:xfrm>
        <a:graphic>
          <a:graphicData uri="http://schemas.openxmlformats.org/presentationml/2006/ole">
            <p:oleObj spid="_x0000_s59396" name="Equation" r:id="rId5" imgW="965200" imgH="393700" progId="Equation.3">
              <p:embed/>
            </p:oleObj>
          </a:graphicData>
        </a:graphic>
      </p:graphicFrame>
      <p:sp>
        <p:nvSpPr>
          <p:cNvPr id="5939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9398" name="Object 6"/>
          <p:cNvGraphicFramePr>
            <a:graphicFrameLocks noChangeAspect="1"/>
          </p:cNvGraphicFramePr>
          <p:nvPr/>
        </p:nvGraphicFramePr>
        <p:xfrm>
          <a:off x="571472" y="5643578"/>
          <a:ext cx="2599200" cy="857256"/>
        </p:xfrm>
        <a:graphic>
          <a:graphicData uri="http://schemas.openxmlformats.org/presentationml/2006/ole">
            <p:oleObj spid="_x0000_s59398" name="Equation" r:id="rId6" imgW="1205977" imgH="393529"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9394"/>
                                        </p:tgtEl>
                                        <p:attrNameLst>
                                          <p:attrName>style.visibility</p:attrName>
                                        </p:attrNameLst>
                                      </p:cBhvr>
                                      <p:to>
                                        <p:strVal val="visible"/>
                                      </p:to>
                                    </p:set>
                                    <p:animEffect transition="in" filter="checkerboard(across)">
                                      <p:cBhvr>
                                        <p:cTn id="12" dur="500"/>
                                        <p:tgtEl>
                                          <p:spTgt spid="5939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par>
                                <p:cTn id="18" presetID="5" presetClass="entr" presetSubtype="10" fill="hold" nodeType="withEffect">
                                  <p:stCondLst>
                                    <p:cond delay="0"/>
                                  </p:stCondLst>
                                  <p:childTnLst>
                                    <p:set>
                                      <p:cBhvr>
                                        <p:cTn id="19" dur="1" fill="hold">
                                          <p:stCondLst>
                                            <p:cond delay="0"/>
                                          </p:stCondLst>
                                        </p:cTn>
                                        <p:tgtEl>
                                          <p:spTgt spid="59395"/>
                                        </p:tgtEl>
                                        <p:attrNameLst>
                                          <p:attrName>style.visibility</p:attrName>
                                        </p:attrNameLst>
                                      </p:cBhvr>
                                      <p:to>
                                        <p:strVal val="visible"/>
                                      </p:to>
                                    </p:set>
                                    <p:animEffect transition="in" filter="checkerboard(across)">
                                      <p:cBhvr>
                                        <p:cTn id="20" dur="500"/>
                                        <p:tgtEl>
                                          <p:spTgt spid="5939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59396"/>
                                        </p:tgtEl>
                                        <p:attrNameLst>
                                          <p:attrName>style.visibility</p:attrName>
                                        </p:attrNameLst>
                                      </p:cBhvr>
                                      <p:to>
                                        <p:strVal val="visible"/>
                                      </p:to>
                                    </p:set>
                                    <p:animEffect transition="in" filter="checkerboard(across)">
                                      <p:cBhvr>
                                        <p:cTn id="25" dur="500"/>
                                        <p:tgtEl>
                                          <p:spTgt spid="59396"/>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59398"/>
                                        </p:tgtEl>
                                        <p:attrNameLst>
                                          <p:attrName>style.visibility</p:attrName>
                                        </p:attrNameLst>
                                      </p:cBhvr>
                                      <p:to>
                                        <p:strVal val="visible"/>
                                      </p:to>
                                    </p:set>
                                    <p:animEffect transition="in" filter="checkerboard(across)">
                                      <p:cBhvr>
                                        <p:cTn id="30" dur="500"/>
                                        <p:tgtEl>
                                          <p:spTgt spid="593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17" name="Object 1"/>
          <p:cNvGraphicFramePr>
            <a:graphicFrameLocks noChangeAspect="1"/>
          </p:cNvGraphicFramePr>
          <p:nvPr/>
        </p:nvGraphicFramePr>
        <p:xfrm>
          <a:off x="1341288" y="71414"/>
          <a:ext cx="2763793" cy="857256"/>
        </p:xfrm>
        <a:graphic>
          <a:graphicData uri="http://schemas.openxmlformats.org/presentationml/2006/ole">
            <p:oleObj spid="_x0000_s60417" name="Equation" r:id="rId3" imgW="1282700" imgH="393700" progId="Equation.3">
              <p:embed/>
            </p:oleObj>
          </a:graphicData>
        </a:graphic>
      </p:graphicFrame>
      <p:sp>
        <p:nvSpPr>
          <p:cNvPr id="6" name="Rectangle 5"/>
          <p:cNvSpPr/>
          <p:nvPr/>
        </p:nvSpPr>
        <p:spPr>
          <a:xfrm>
            <a:off x="142844" y="928670"/>
            <a:ext cx="3292889"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Khi công tắc K mở</a:t>
            </a:r>
            <a:r>
              <a:rPr lang="en-US" sz="2800" smtClean="0">
                <a:solidFill>
                  <a:srgbClr val="0070C0"/>
                </a:solidFill>
                <a:latin typeface="Times New Roman" pitchFamily="18" charset="0"/>
                <a:cs typeface="Times New Roman" pitchFamily="18" charset="0"/>
              </a:rPr>
              <a:t>:</a:t>
            </a:r>
            <a:endParaRPr lang="vi-VN" sz="2800">
              <a:solidFill>
                <a:srgbClr val="0070C0"/>
              </a:solidFill>
              <a:latin typeface="Times New Roman" pitchFamily="18" charset="0"/>
              <a:cs typeface="Times New Roman" pitchFamily="18" charset="0"/>
            </a:endParaRPr>
          </a:p>
        </p:txBody>
      </p:sp>
      <p:graphicFrame>
        <p:nvGraphicFramePr>
          <p:cNvPr id="60419" name="Object 3"/>
          <p:cNvGraphicFramePr>
            <a:graphicFrameLocks noChangeAspect="1"/>
          </p:cNvGraphicFramePr>
          <p:nvPr/>
        </p:nvGraphicFramePr>
        <p:xfrm>
          <a:off x="123026" y="1500174"/>
          <a:ext cx="4645794" cy="2039938"/>
        </p:xfrm>
        <a:graphic>
          <a:graphicData uri="http://schemas.openxmlformats.org/presentationml/2006/ole">
            <p:oleObj spid="_x0000_s60419" name="Visio" r:id="rId4" imgW="3891198" imgH="1715698" progId="">
              <p:embed/>
            </p:oleObj>
          </a:graphicData>
        </a:graphic>
      </p:graphicFrame>
      <p:sp>
        <p:nvSpPr>
          <p:cNvPr id="60421"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0" name="Object 4"/>
          <p:cNvGraphicFramePr>
            <a:graphicFrameLocks noChangeAspect="1"/>
          </p:cNvGraphicFramePr>
          <p:nvPr/>
        </p:nvGraphicFramePr>
        <p:xfrm>
          <a:off x="5849884" y="1571612"/>
          <a:ext cx="2791280" cy="896941"/>
        </p:xfrm>
        <a:graphic>
          <a:graphicData uri="http://schemas.openxmlformats.org/presentationml/2006/ole">
            <p:oleObj spid="_x0000_s60420" name="Equation" r:id="rId5" imgW="1231366" imgH="393529" progId="Equation.3">
              <p:embed/>
            </p:oleObj>
          </a:graphicData>
        </a:graphic>
      </p:graphicFrame>
      <p:sp>
        <p:nvSpPr>
          <p:cNvPr id="6042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2" name="Object 6"/>
          <p:cNvGraphicFramePr>
            <a:graphicFrameLocks noChangeAspect="1"/>
          </p:cNvGraphicFramePr>
          <p:nvPr/>
        </p:nvGraphicFramePr>
        <p:xfrm>
          <a:off x="5286380" y="2500306"/>
          <a:ext cx="3630349" cy="857256"/>
        </p:xfrm>
        <a:graphic>
          <a:graphicData uri="http://schemas.openxmlformats.org/presentationml/2006/ole">
            <p:oleObj spid="_x0000_s60422" name="Equation" r:id="rId6" imgW="1778000" imgH="419100" progId="Equation.3">
              <p:embed/>
            </p:oleObj>
          </a:graphicData>
        </a:graphic>
      </p:graphicFrame>
      <p:sp>
        <p:nvSpPr>
          <p:cNvPr id="60425"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4" name="Object 8"/>
          <p:cNvGraphicFramePr>
            <a:graphicFrameLocks noChangeAspect="1"/>
          </p:cNvGraphicFramePr>
          <p:nvPr/>
        </p:nvGraphicFramePr>
        <p:xfrm>
          <a:off x="4559504" y="3429000"/>
          <a:ext cx="4441652" cy="896941"/>
        </p:xfrm>
        <a:graphic>
          <a:graphicData uri="http://schemas.openxmlformats.org/presentationml/2006/ole">
            <p:oleObj spid="_x0000_s60424" name="Equation" r:id="rId7" imgW="1968500" imgH="393700" progId="Equation.3">
              <p:embed/>
            </p:oleObj>
          </a:graphicData>
        </a:graphic>
      </p:graphicFrame>
      <p:sp>
        <p:nvSpPr>
          <p:cNvPr id="60426" name="Rectangle 10"/>
          <p:cNvSpPr>
            <a:spLocks noChangeArrowheads="1"/>
          </p:cNvSpPr>
          <p:nvPr/>
        </p:nvSpPr>
        <p:spPr bwMode="auto">
          <a:xfrm>
            <a:off x="214282" y="4286256"/>
            <a:ext cx="8643998"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Ở chế độ xác lập thì độ biến thiên dòng điện qua L là bằng không. </a:t>
            </a: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Do đó: </a:t>
            </a:r>
            <a:endParaRPr kumimoji="0" lang="fr-FR" sz="28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60428"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7" name="Object 11"/>
          <p:cNvGraphicFramePr>
            <a:graphicFrameLocks noChangeAspect="1"/>
          </p:cNvGraphicFramePr>
          <p:nvPr/>
        </p:nvGraphicFramePr>
        <p:xfrm>
          <a:off x="3714744" y="4929198"/>
          <a:ext cx="3949501" cy="642942"/>
        </p:xfrm>
        <a:graphic>
          <a:graphicData uri="http://schemas.openxmlformats.org/presentationml/2006/ole">
            <p:oleObj spid="_x0000_s60427" name="Equation" r:id="rId8" imgW="1497950" imgH="241195" progId="Equation.3">
              <p:embed/>
            </p:oleObj>
          </a:graphicData>
        </a:graphic>
      </p:graphicFrame>
      <p:sp>
        <p:nvSpPr>
          <p:cNvPr id="60430" name="Rectangle 1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9" name="Object 13"/>
          <p:cNvGraphicFramePr>
            <a:graphicFrameLocks noChangeAspect="1"/>
          </p:cNvGraphicFramePr>
          <p:nvPr/>
        </p:nvGraphicFramePr>
        <p:xfrm>
          <a:off x="456599" y="5715016"/>
          <a:ext cx="4472591" cy="1000132"/>
        </p:xfrm>
        <a:graphic>
          <a:graphicData uri="http://schemas.openxmlformats.org/presentationml/2006/ole">
            <p:oleObj spid="_x0000_s60429" name="Equation" r:id="rId9" imgW="1777229" imgH="393529" progId="Equation.3">
              <p:embed/>
            </p:oleObj>
          </a:graphicData>
        </a:graphic>
      </p:graphicFrame>
      <p:sp>
        <p:nvSpPr>
          <p:cNvPr id="60432" name="Rectangle 1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31" name="Object 15"/>
          <p:cNvGraphicFramePr>
            <a:graphicFrameLocks noChangeAspect="1"/>
          </p:cNvGraphicFramePr>
          <p:nvPr/>
        </p:nvGraphicFramePr>
        <p:xfrm>
          <a:off x="5122098" y="5683790"/>
          <a:ext cx="2235984" cy="1031358"/>
        </p:xfrm>
        <a:graphic>
          <a:graphicData uri="http://schemas.openxmlformats.org/presentationml/2006/ole">
            <p:oleObj spid="_x0000_s60431" name="Equation" r:id="rId10" imgW="863225" imgH="393529" progId="Equation.3">
              <p:embed/>
            </p:oleObj>
          </a:graphicData>
        </a:graphic>
      </p:graphicFrame>
      <p:sp>
        <p:nvSpPr>
          <p:cNvPr id="60433" name="Rectangle 17"/>
          <p:cNvSpPr>
            <a:spLocks noChangeArrowheads="1"/>
          </p:cNvSpPr>
          <p:nvPr/>
        </p:nvSpPr>
        <p:spPr bwMode="auto">
          <a:xfrm>
            <a:off x="0" y="3968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0417"/>
                                        </p:tgtEl>
                                        <p:attrNameLst>
                                          <p:attrName>style.visibility</p:attrName>
                                        </p:attrNameLst>
                                      </p:cBhvr>
                                      <p:to>
                                        <p:strVal val="visible"/>
                                      </p:to>
                                    </p:set>
                                    <p:animEffect transition="in" filter="checkerboard(across)">
                                      <p:cBhvr>
                                        <p:cTn id="7" dur="500"/>
                                        <p:tgtEl>
                                          <p:spTgt spid="6041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par>
                                <p:cTn id="13" presetID="5" presetClass="entr" presetSubtype="10" fill="hold" nodeType="withEffect">
                                  <p:stCondLst>
                                    <p:cond delay="0"/>
                                  </p:stCondLst>
                                  <p:childTnLst>
                                    <p:set>
                                      <p:cBhvr>
                                        <p:cTn id="14" dur="1" fill="hold">
                                          <p:stCondLst>
                                            <p:cond delay="0"/>
                                          </p:stCondLst>
                                        </p:cTn>
                                        <p:tgtEl>
                                          <p:spTgt spid="60419"/>
                                        </p:tgtEl>
                                        <p:attrNameLst>
                                          <p:attrName>style.visibility</p:attrName>
                                        </p:attrNameLst>
                                      </p:cBhvr>
                                      <p:to>
                                        <p:strVal val="visible"/>
                                      </p:to>
                                    </p:set>
                                    <p:animEffect transition="in" filter="checkerboard(across)">
                                      <p:cBhvr>
                                        <p:cTn id="15" dur="500"/>
                                        <p:tgtEl>
                                          <p:spTgt spid="60419"/>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60420"/>
                                        </p:tgtEl>
                                        <p:attrNameLst>
                                          <p:attrName>style.visibility</p:attrName>
                                        </p:attrNameLst>
                                      </p:cBhvr>
                                      <p:to>
                                        <p:strVal val="visible"/>
                                      </p:to>
                                    </p:set>
                                    <p:animEffect transition="in" filter="checkerboard(across)">
                                      <p:cBhvr>
                                        <p:cTn id="20" dur="500"/>
                                        <p:tgtEl>
                                          <p:spTgt spid="60420"/>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60422"/>
                                        </p:tgtEl>
                                        <p:attrNameLst>
                                          <p:attrName>style.visibility</p:attrName>
                                        </p:attrNameLst>
                                      </p:cBhvr>
                                      <p:to>
                                        <p:strVal val="visible"/>
                                      </p:to>
                                    </p:set>
                                    <p:animEffect transition="in" filter="checkerboard(across)">
                                      <p:cBhvr>
                                        <p:cTn id="25" dur="500"/>
                                        <p:tgtEl>
                                          <p:spTgt spid="60422"/>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0424"/>
                                        </p:tgtEl>
                                        <p:attrNameLst>
                                          <p:attrName>style.visibility</p:attrName>
                                        </p:attrNameLst>
                                      </p:cBhvr>
                                      <p:to>
                                        <p:strVal val="visible"/>
                                      </p:to>
                                    </p:set>
                                    <p:animEffect transition="in" filter="checkerboard(across)">
                                      <p:cBhvr>
                                        <p:cTn id="30" dur="500"/>
                                        <p:tgtEl>
                                          <p:spTgt spid="60424"/>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60426"/>
                                        </p:tgtEl>
                                        <p:attrNameLst>
                                          <p:attrName>style.visibility</p:attrName>
                                        </p:attrNameLst>
                                      </p:cBhvr>
                                      <p:to>
                                        <p:strVal val="visible"/>
                                      </p:to>
                                    </p:set>
                                    <p:animEffect transition="in" filter="checkerboard(across)">
                                      <p:cBhvr>
                                        <p:cTn id="35" dur="500"/>
                                        <p:tgtEl>
                                          <p:spTgt spid="60426"/>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nodeType="clickEffect">
                                  <p:stCondLst>
                                    <p:cond delay="0"/>
                                  </p:stCondLst>
                                  <p:childTnLst>
                                    <p:set>
                                      <p:cBhvr>
                                        <p:cTn id="39" dur="1" fill="hold">
                                          <p:stCondLst>
                                            <p:cond delay="0"/>
                                          </p:stCondLst>
                                        </p:cTn>
                                        <p:tgtEl>
                                          <p:spTgt spid="60427"/>
                                        </p:tgtEl>
                                        <p:attrNameLst>
                                          <p:attrName>style.visibility</p:attrName>
                                        </p:attrNameLst>
                                      </p:cBhvr>
                                      <p:to>
                                        <p:strVal val="visible"/>
                                      </p:to>
                                    </p:set>
                                    <p:animEffect transition="in" filter="checkerboard(across)">
                                      <p:cBhvr>
                                        <p:cTn id="40" dur="500"/>
                                        <p:tgtEl>
                                          <p:spTgt spid="60427"/>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nodeType="clickEffect">
                                  <p:stCondLst>
                                    <p:cond delay="0"/>
                                  </p:stCondLst>
                                  <p:childTnLst>
                                    <p:set>
                                      <p:cBhvr>
                                        <p:cTn id="44" dur="1" fill="hold">
                                          <p:stCondLst>
                                            <p:cond delay="0"/>
                                          </p:stCondLst>
                                        </p:cTn>
                                        <p:tgtEl>
                                          <p:spTgt spid="60429"/>
                                        </p:tgtEl>
                                        <p:attrNameLst>
                                          <p:attrName>style.visibility</p:attrName>
                                        </p:attrNameLst>
                                      </p:cBhvr>
                                      <p:to>
                                        <p:strVal val="visible"/>
                                      </p:to>
                                    </p:set>
                                    <p:animEffect transition="in" filter="checkerboard(across)">
                                      <p:cBhvr>
                                        <p:cTn id="45" dur="500"/>
                                        <p:tgtEl>
                                          <p:spTgt spid="60429"/>
                                        </p:tgtEl>
                                      </p:cBhvr>
                                    </p:animEffect>
                                  </p:childTnLst>
                                </p:cTn>
                              </p:par>
                            </p:childTnLst>
                          </p:cTn>
                        </p:par>
                      </p:childTnLst>
                    </p:cTn>
                  </p:par>
                  <p:par>
                    <p:cTn id="46" fill="hold">
                      <p:stCondLst>
                        <p:cond delay="indefinite"/>
                      </p:stCondLst>
                      <p:childTnLst>
                        <p:par>
                          <p:cTn id="47" fill="hold">
                            <p:stCondLst>
                              <p:cond delay="0"/>
                            </p:stCondLst>
                            <p:childTnLst>
                              <p:par>
                                <p:cTn id="48" presetID="5" presetClass="entr" presetSubtype="10" fill="hold" nodeType="clickEffect">
                                  <p:stCondLst>
                                    <p:cond delay="0"/>
                                  </p:stCondLst>
                                  <p:childTnLst>
                                    <p:set>
                                      <p:cBhvr>
                                        <p:cTn id="49" dur="1" fill="hold">
                                          <p:stCondLst>
                                            <p:cond delay="0"/>
                                          </p:stCondLst>
                                        </p:cTn>
                                        <p:tgtEl>
                                          <p:spTgt spid="60431"/>
                                        </p:tgtEl>
                                        <p:attrNameLst>
                                          <p:attrName>style.visibility</p:attrName>
                                        </p:attrNameLst>
                                      </p:cBhvr>
                                      <p:to>
                                        <p:strVal val="visible"/>
                                      </p:to>
                                    </p:set>
                                    <p:animEffect transition="in" filter="checkerboard(across)">
                                      <p:cBhvr>
                                        <p:cTn id="50" dur="500"/>
                                        <p:tgtEl>
                                          <p:spTgt spid="604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042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5765" y="500042"/>
            <a:ext cx="8132071" cy="55007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42" name="Object 2"/>
          <p:cNvGraphicFramePr>
            <a:graphicFrameLocks noChangeAspect="1"/>
          </p:cNvGraphicFramePr>
          <p:nvPr/>
        </p:nvGraphicFramePr>
        <p:xfrm>
          <a:off x="1293970" y="857232"/>
          <a:ext cx="5706922" cy="1071570"/>
        </p:xfrm>
        <a:graphic>
          <a:graphicData uri="http://schemas.openxmlformats.org/presentationml/2006/ole">
            <p:oleObj spid="_x0000_s61442" name="Equation" r:id="rId3" imgW="2235200" imgH="419100" progId="Equation.3">
              <p:embed/>
            </p:oleObj>
          </a:graphicData>
        </a:graphic>
      </p:graphicFrame>
      <p:graphicFrame>
        <p:nvGraphicFramePr>
          <p:cNvPr id="61441" name="Object 1"/>
          <p:cNvGraphicFramePr>
            <a:graphicFrameLocks noChangeAspect="1"/>
          </p:cNvGraphicFramePr>
          <p:nvPr/>
        </p:nvGraphicFramePr>
        <p:xfrm>
          <a:off x="1142976" y="2071678"/>
          <a:ext cx="6173975" cy="1143008"/>
        </p:xfrm>
        <a:graphic>
          <a:graphicData uri="http://schemas.openxmlformats.org/presentationml/2006/ole">
            <p:oleObj spid="_x0000_s61441" name="Equation" r:id="rId4" imgW="2260600" imgH="419100" progId="Equation.3">
              <p:embed/>
            </p:oleObj>
          </a:graphicData>
        </a:graphic>
      </p:graphicFrame>
      <p:sp>
        <p:nvSpPr>
          <p:cNvPr id="61443" name="Rectangle 3"/>
          <p:cNvSpPr>
            <a:spLocks noChangeArrowheads="1"/>
          </p:cNvSpPr>
          <p:nvPr/>
        </p:nvSpPr>
        <p:spPr bwMode="auto">
          <a:xfrm>
            <a:off x="500066" y="71414"/>
            <a:ext cx="8572528"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Giá trị min và max của dòng qua cuộn dây:</a:t>
            </a: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61444" name="Rectangle 4"/>
          <p:cNvSpPr>
            <a:spLocks noChangeArrowheads="1"/>
          </p:cNvSpPr>
          <p:nvPr/>
        </p:nvSpPr>
        <p:spPr bwMode="auto">
          <a:xfrm>
            <a:off x="0" y="8763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1446" name="Rectangle 6"/>
          <p:cNvSpPr>
            <a:spLocks noChangeArrowheads="1"/>
          </p:cNvSpPr>
          <p:nvPr/>
        </p:nvSpPr>
        <p:spPr bwMode="auto">
          <a:xfrm>
            <a:off x="857224" y="3494790"/>
            <a:ext cx="671517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Độ nhấp nhô điện áp đầu ra:</a:t>
            </a: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p:txBody>
      </p:sp>
      <p:graphicFrame>
        <p:nvGraphicFramePr>
          <p:cNvPr id="61445" name="Object 5"/>
          <p:cNvGraphicFramePr>
            <a:graphicFrameLocks noChangeAspect="1"/>
          </p:cNvGraphicFramePr>
          <p:nvPr/>
        </p:nvGraphicFramePr>
        <p:xfrm>
          <a:off x="2786050" y="4262570"/>
          <a:ext cx="2000264" cy="1118515"/>
        </p:xfrm>
        <a:graphic>
          <a:graphicData uri="http://schemas.openxmlformats.org/presentationml/2006/ole">
            <p:oleObj spid="_x0000_s61445" name="Equation" r:id="rId5" imgW="774364" imgH="431613"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1443"/>
                                        </p:tgtEl>
                                        <p:attrNameLst>
                                          <p:attrName>style.visibility</p:attrName>
                                        </p:attrNameLst>
                                      </p:cBhvr>
                                      <p:to>
                                        <p:strVal val="visible"/>
                                      </p:to>
                                    </p:set>
                                    <p:animEffect transition="in" filter="checkerboard(across)">
                                      <p:cBhvr>
                                        <p:cTn id="7" dur="500"/>
                                        <p:tgtEl>
                                          <p:spTgt spid="6144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1442">
                                            <p:subSp spid="_x0000_s61442"/>
                                          </p:spTgt>
                                        </p:tgtEl>
                                        <p:attrNameLst>
                                          <p:attrName>style.visibility</p:attrName>
                                        </p:attrNameLst>
                                      </p:cBhvr>
                                      <p:to>
                                        <p:strVal val="visible"/>
                                      </p:to>
                                    </p:set>
                                    <p:animEffect transition="in" filter="checkerboard(across)">
                                      <p:cBhvr>
                                        <p:cTn id="12" dur="500"/>
                                        <p:tgtEl>
                                          <p:spTgt spid="61442">
                                            <p:subSp spid="_x0000_s61442"/>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1441">
                                            <p:subSp spid="_x0000_s61441"/>
                                          </p:spTgt>
                                        </p:tgtEl>
                                        <p:attrNameLst>
                                          <p:attrName>style.visibility</p:attrName>
                                        </p:attrNameLst>
                                      </p:cBhvr>
                                      <p:to>
                                        <p:strVal val="visible"/>
                                      </p:to>
                                    </p:set>
                                    <p:animEffect transition="in" filter="checkerboard(across)">
                                      <p:cBhvr>
                                        <p:cTn id="17" dur="500"/>
                                        <p:tgtEl>
                                          <p:spTgt spid="61441">
                                            <p:subSp spid="_x0000_s61441"/>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61446"/>
                                        </p:tgtEl>
                                        <p:attrNameLst>
                                          <p:attrName>style.visibility</p:attrName>
                                        </p:attrNameLst>
                                      </p:cBhvr>
                                      <p:to>
                                        <p:strVal val="visible"/>
                                      </p:to>
                                    </p:set>
                                    <p:animEffect transition="in" filter="checkerboard(across)">
                                      <p:cBhvr>
                                        <p:cTn id="22" dur="500"/>
                                        <p:tgtEl>
                                          <p:spTgt spid="61446"/>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1445"/>
                                        </p:tgtEl>
                                        <p:attrNameLst>
                                          <p:attrName>style.visibility</p:attrName>
                                        </p:attrNameLst>
                                      </p:cBhvr>
                                      <p:to>
                                        <p:strVal val="visible"/>
                                      </p:to>
                                    </p:set>
                                    <p:animEffect transition="in" filter="checkerboard(across)">
                                      <p:cBhvr>
                                        <p:cTn id="27" dur="500"/>
                                        <p:tgtEl>
                                          <p:spTgt spid="61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autoUpdateAnimBg="0"/>
      <p:bldP spid="6144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1"/>
          <p:cNvSpPr>
            <a:spLocks noChangeArrowheads="1"/>
          </p:cNvSpPr>
          <p:nvPr/>
        </p:nvSpPr>
        <p:spPr bwMode="auto">
          <a:xfrm>
            <a:off x="0" y="0"/>
            <a:ext cx="442912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2</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Cho bộ chuyển đổi DC-DC Boost có các thông số như sau:</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V</a:t>
            </a:r>
            <a:r>
              <a:rPr kumimoji="0" lang="vi-VN" sz="2400" b="0" i="1"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S</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12 V; V</a:t>
            </a:r>
            <a:r>
              <a:rPr kumimoji="0" lang="vi-VN" sz="24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o</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=30 V;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L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120µH;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f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25 kHz;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R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50</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Ω</a:t>
            </a:r>
            <a:endPar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 thiết các phần tử của mạch là lý tưởng. Xác định giá trị min và max của dòng qua cuộn dây.</a:t>
            </a:r>
            <a:r>
              <a:rPr kumimoji="0" lang="vi-VN" sz="2400" b="0" i="0" u="none" strike="noStrike" cap="none" normalizeH="0" baseline="0" smtClean="0">
                <a:ln>
                  <a:noFill/>
                </a:ln>
                <a:solidFill>
                  <a:srgbClr val="FF0000"/>
                </a:solidFill>
                <a:effectLst/>
                <a:latin typeface="Times New Roman" pitchFamily="18" charset="0"/>
                <a:cs typeface="Times New Roman" pitchFamily="18" charset="0"/>
              </a:rPr>
              <a:t> </a:t>
            </a:r>
          </a:p>
        </p:txBody>
      </p:sp>
      <p:graphicFrame>
        <p:nvGraphicFramePr>
          <p:cNvPr id="62466" name="Object 2"/>
          <p:cNvGraphicFramePr>
            <a:graphicFrameLocks noChangeAspect="1"/>
          </p:cNvGraphicFramePr>
          <p:nvPr/>
        </p:nvGraphicFramePr>
        <p:xfrm>
          <a:off x="4286248" y="357166"/>
          <a:ext cx="4885103" cy="2143120"/>
        </p:xfrm>
        <a:graphic>
          <a:graphicData uri="http://schemas.openxmlformats.org/presentationml/2006/ole">
            <p:oleObj spid="_x0000_s62466" name="Visio" r:id="rId3" imgW="3901725" imgH="1702471" progId="">
              <p:embed/>
            </p:oleObj>
          </a:graphicData>
        </a:graphic>
      </p:graphicFrame>
      <p:sp>
        <p:nvSpPr>
          <p:cNvPr id="6" name="Rectangle 3"/>
          <p:cNvSpPr>
            <a:spLocks noChangeArrowheads="1"/>
          </p:cNvSpPr>
          <p:nvPr/>
        </p:nvSpPr>
        <p:spPr bwMode="auto">
          <a:xfrm>
            <a:off x="4000496" y="2332017"/>
            <a:ext cx="1000132"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en-US" sz="28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Giải</a:t>
            </a:r>
            <a:endParaRPr kumimoji="0" lang="en-US" sz="2800" b="0" i="0" u="none" strike="noStrike" cap="none" normalizeH="0" baseline="0" smtClean="0">
              <a:ln>
                <a:noFill/>
              </a:ln>
              <a:solidFill>
                <a:srgbClr val="FF0000"/>
              </a:solidFill>
              <a:effectLst/>
              <a:latin typeface="Times New Roman" pitchFamily="18" charset="0"/>
              <a:cs typeface="Times New Roman" pitchFamily="18" charset="0"/>
            </a:endParaRPr>
          </a:p>
        </p:txBody>
      </p:sp>
      <p:graphicFrame>
        <p:nvGraphicFramePr>
          <p:cNvPr id="62470" name="Object 6"/>
          <p:cNvGraphicFramePr>
            <a:graphicFrameLocks noChangeAspect="1"/>
          </p:cNvGraphicFramePr>
          <p:nvPr/>
        </p:nvGraphicFramePr>
        <p:xfrm>
          <a:off x="1785918" y="3500438"/>
          <a:ext cx="1500198" cy="888743"/>
        </p:xfrm>
        <a:graphic>
          <a:graphicData uri="http://schemas.openxmlformats.org/presentationml/2006/ole">
            <p:oleObj spid="_x0000_s62470" name="Equation" r:id="rId4" imgW="672808" imgH="393529" progId="Equation.3">
              <p:embed/>
            </p:oleObj>
          </a:graphicData>
        </a:graphic>
      </p:graphicFrame>
      <p:graphicFrame>
        <p:nvGraphicFramePr>
          <p:cNvPr id="62469" name="Object 5"/>
          <p:cNvGraphicFramePr>
            <a:graphicFrameLocks noChangeAspect="1"/>
          </p:cNvGraphicFramePr>
          <p:nvPr/>
        </p:nvGraphicFramePr>
        <p:xfrm>
          <a:off x="4445810" y="3500438"/>
          <a:ext cx="3555214" cy="1000132"/>
        </p:xfrm>
        <a:graphic>
          <a:graphicData uri="http://schemas.openxmlformats.org/presentationml/2006/ole">
            <p:oleObj spid="_x0000_s62469" name="Equation" r:id="rId5" imgW="1548728" imgH="431613" progId="Equation.3">
              <p:embed/>
            </p:oleObj>
          </a:graphicData>
        </a:graphic>
      </p:graphicFrame>
      <p:graphicFrame>
        <p:nvGraphicFramePr>
          <p:cNvPr id="62468" name="Object 4"/>
          <p:cNvGraphicFramePr>
            <a:graphicFrameLocks noChangeAspect="1"/>
          </p:cNvGraphicFramePr>
          <p:nvPr/>
        </p:nvGraphicFramePr>
        <p:xfrm>
          <a:off x="594358" y="4572008"/>
          <a:ext cx="3691890" cy="980542"/>
        </p:xfrm>
        <a:graphic>
          <a:graphicData uri="http://schemas.openxmlformats.org/presentationml/2006/ole">
            <p:oleObj spid="_x0000_s62468" name="Equation" r:id="rId6" imgW="1574800" imgH="419100" progId="Equation.3">
              <p:embed/>
            </p:oleObj>
          </a:graphicData>
        </a:graphic>
      </p:graphicFrame>
      <p:graphicFrame>
        <p:nvGraphicFramePr>
          <p:cNvPr id="62467" name="Object 3"/>
          <p:cNvGraphicFramePr>
            <a:graphicFrameLocks noChangeAspect="1"/>
          </p:cNvGraphicFramePr>
          <p:nvPr/>
        </p:nvGraphicFramePr>
        <p:xfrm>
          <a:off x="1285852" y="5643578"/>
          <a:ext cx="7638827" cy="919166"/>
        </p:xfrm>
        <a:graphic>
          <a:graphicData uri="http://schemas.openxmlformats.org/presentationml/2006/ole">
            <p:oleObj spid="_x0000_s62467" name="Equation" r:id="rId7" imgW="3479800" imgH="419100" progId="Equation.3">
              <p:embed/>
            </p:oleObj>
          </a:graphicData>
        </a:graphic>
      </p:graphicFrame>
      <p:sp>
        <p:nvSpPr>
          <p:cNvPr id="62472" name="Rectangle 8"/>
          <p:cNvSpPr>
            <a:spLocks noChangeArrowheads="1"/>
          </p:cNvSpPr>
          <p:nvPr/>
        </p:nvSpPr>
        <p:spPr bwMode="auto">
          <a:xfrm>
            <a:off x="0" y="8540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Arial" pitchFamily="34"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2473" name="Rectangle 9"/>
          <p:cNvSpPr>
            <a:spLocks noChangeArrowheads="1"/>
          </p:cNvSpPr>
          <p:nvPr/>
        </p:nvSpPr>
        <p:spPr bwMode="auto">
          <a:xfrm>
            <a:off x="0" y="12890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2474" name="Rectangle 10"/>
          <p:cNvSpPr>
            <a:spLocks noChangeArrowheads="1"/>
          </p:cNvSpPr>
          <p:nvPr/>
        </p:nvSpPr>
        <p:spPr bwMode="auto">
          <a:xfrm>
            <a:off x="0" y="170815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5" name="Right Arrow 14"/>
          <p:cNvSpPr/>
          <p:nvPr/>
        </p:nvSpPr>
        <p:spPr>
          <a:xfrm>
            <a:off x="3714744" y="3786190"/>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2466">
                                            <p:subSp spid="_x0000_s62466"/>
                                          </p:spTgt>
                                        </p:tgtEl>
                                        <p:attrNameLst>
                                          <p:attrName>style.visibility</p:attrName>
                                        </p:attrNameLst>
                                      </p:cBhvr>
                                      <p:to>
                                        <p:strVal val="visible"/>
                                      </p:to>
                                    </p:set>
                                    <p:animEffect transition="in" filter="checkerboard(across)">
                                      <p:cBhvr>
                                        <p:cTn id="7" dur="500"/>
                                        <p:tgtEl>
                                          <p:spTgt spid="62466">
                                            <p:subSp spid="_x0000_s62466"/>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2465"/>
                                        </p:tgtEl>
                                        <p:attrNameLst>
                                          <p:attrName>style.visibility</p:attrName>
                                        </p:attrNameLst>
                                      </p:cBhvr>
                                      <p:to>
                                        <p:strVal val="visible"/>
                                      </p:to>
                                    </p:set>
                                    <p:animEffect transition="in" filter="checkerboard(across)">
                                      <p:cBhvr>
                                        <p:cTn id="10" dur="500"/>
                                        <p:tgtEl>
                                          <p:spTgt spid="6246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62470"/>
                                        </p:tgtEl>
                                        <p:attrNameLst>
                                          <p:attrName>style.visibility</p:attrName>
                                        </p:attrNameLst>
                                      </p:cBhvr>
                                      <p:to>
                                        <p:strVal val="visible"/>
                                      </p:to>
                                    </p:set>
                                    <p:animEffect transition="in" filter="checkerboard(across)">
                                      <p:cBhvr>
                                        <p:cTn id="20" dur="500"/>
                                        <p:tgtEl>
                                          <p:spTgt spid="62470"/>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checkerboard(across)">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2469"/>
                                        </p:tgtEl>
                                        <p:attrNameLst>
                                          <p:attrName>style.visibility</p:attrName>
                                        </p:attrNameLst>
                                      </p:cBhvr>
                                      <p:to>
                                        <p:strVal val="visible"/>
                                      </p:to>
                                    </p:set>
                                    <p:animEffect transition="in" filter="checkerboard(across)">
                                      <p:cBhvr>
                                        <p:cTn id="30" dur="500"/>
                                        <p:tgtEl>
                                          <p:spTgt spid="62469"/>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62468"/>
                                        </p:tgtEl>
                                        <p:attrNameLst>
                                          <p:attrName>style.visibility</p:attrName>
                                        </p:attrNameLst>
                                      </p:cBhvr>
                                      <p:to>
                                        <p:strVal val="visible"/>
                                      </p:to>
                                    </p:set>
                                    <p:animEffect transition="in" filter="checkerboard(across)">
                                      <p:cBhvr>
                                        <p:cTn id="35" dur="500"/>
                                        <p:tgtEl>
                                          <p:spTgt spid="62468"/>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nodeType="clickEffect">
                                  <p:stCondLst>
                                    <p:cond delay="0"/>
                                  </p:stCondLst>
                                  <p:childTnLst>
                                    <p:set>
                                      <p:cBhvr>
                                        <p:cTn id="39" dur="1" fill="hold">
                                          <p:stCondLst>
                                            <p:cond delay="0"/>
                                          </p:stCondLst>
                                        </p:cTn>
                                        <p:tgtEl>
                                          <p:spTgt spid="62467"/>
                                        </p:tgtEl>
                                        <p:attrNameLst>
                                          <p:attrName>style.visibility</p:attrName>
                                        </p:attrNameLst>
                                      </p:cBhvr>
                                      <p:to>
                                        <p:strVal val="visible"/>
                                      </p:to>
                                    </p:set>
                                    <p:animEffect transition="in" filter="checkerboard(across)">
                                      <p:cBhvr>
                                        <p:cTn id="40" dur="500"/>
                                        <p:tgtEl>
                                          <p:spTgt spid="62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5" grpId="0"/>
      <p:bldP spid="6" grpId="0"/>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3489" name="Object 1"/>
          <p:cNvGraphicFramePr>
            <a:graphicFrameLocks noChangeAspect="1"/>
          </p:cNvGraphicFramePr>
          <p:nvPr/>
        </p:nvGraphicFramePr>
        <p:xfrm>
          <a:off x="1071538" y="357166"/>
          <a:ext cx="4050859" cy="1071570"/>
        </p:xfrm>
        <a:graphic>
          <a:graphicData uri="http://schemas.openxmlformats.org/presentationml/2006/ole">
            <p:oleObj spid="_x0000_s63489" name="Equation" r:id="rId3" imgW="1587500" imgH="419100" progId="Equation.3">
              <p:embed/>
            </p:oleObj>
          </a:graphicData>
        </a:graphic>
      </p:graphicFrame>
      <p:sp>
        <p:nvSpPr>
          <p:cNvPr id="6349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3491" name="Object 3"/>
          <p:cNvGraphicFramePr>
            <a:graphicFrameLocks noChangeAspect="1"/>
          </p:cNvGraphicFramePr>
          <p:nvPr/>
        </p:nvGraphicFramePr>
        <p:xfrm>
          <a:off x="564977" y="1903180"/>
          <a:ext cx="8579023" cy="1025753"/>
        </p:xfrm>
        <a:graphic>
          <a:graphicData uri="http://schemas.openxmlformats.org/presentationml/2006/ole">
            <p:oleObj spid="_x0000_s63491" name="Equation" r:id="rId4" imgW="3505200" imgH="4191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3489"/>
                                        </p:tgtEl>
                                        <p:attrNameLst>
                                          <p:attrName>style.visibility</p:attrName>
                                        </p:attrNameLst>
                                      </p:cBhvr>
                                      <p:to>
                                        <p:strVal val="visible"/>
                                      </p:to>
                                    </p:set>
                                    <p:animEffect transition="in" filter="checkerboard(across)">
                                      <p:cBhvr>
                                        <p:cTn id="7" dur="500"/>
                                        <p:tgtEl>
                                          <p:spTgt spid="6348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3491"/>
                                        </p:tgtEl>
                                        <p:attrNameLst>
                                          <p:attrName>style.visibility</p:attrName>
                                        </p:attrNameLst>
                                      </p:cBhvr>
                                      <p:to>
                                        <p:strVal val="visible"/>
                                      </p:to>
                                    </p:set>
                                    <p:animEffect transition="in" filter="checkerboard(across)">
                                      <p:cBhvr>
                                        <p:cTn id="12" dur="500"/>
                                        <p:tgtEl>
                                          <p:spTgt spid="634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 y="71414"/>
            <a:ext cx="5997155"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3.2.5- </a:t>
            </a:r>
            <a:r>
              <a:rPr lang="en-US" sz="3200" b="1" u="sng" smtClean="0">
                <a:solidFill>
                  <a:schemeClr val="accent6">
                    <a:lumMod val="75000"/>
                  </a:schemeClr>
                </a:solidFill>
                <a:latin typeface="Times New Roman" pitchFamily="18" charset="0"/>
                <a:cs typeface="Times New Roman" pitchFamily="18" charset="0"/>
              </a:rPr>
              <a:t>Bộ chuyển đổi Buck-Boost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graphicFrame>
        <p:nvGraphicFramePr>
          <p:cNvPr id="64514" name="Object 2"/>
          <p:cNvGraphicFramePr>
            <a:graphicFrameLocks noChangeAspect="1"/>
          </p:cNvGraphicFramePr>
          <p:nvPr/>
        </p:nvGraphicFramePr>
        <p:xfrm>
          <a:off x="1214414" y="500042"/>
          <a:ext cx="6595050" cy="2900103"/>
        </p:xfrm>
        <a:graphic>
          <a:graphicData uri="http://schemas.openxmlformats.org/presentationml/2006/ole">
            <p:oleObj spid="_x0000_s64514" name="Visio" r:id="rId3" imgW="3909554" imgH="1721636" progId="">
              <p:embed/>
            </p:oleObj>
          </a:graphicData>
        </a:graphic>
      </p:graphicFrame>
      <p:sp>
        <p:nvSpPr>
          <p:cNvPr id="6" name="Rectangle 5"/>
          <p:cNvSpPr/>
          <p:nvPr/>
        </p:nvSpPr>
        <p:spPr>
          <a:xfrm>
            <a:off x="0" y="3643314"/>
            <a:ext cx="3542958"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Khi công tắc K đóng</a:t>
            </a:r>
            <a:r>
              <a:rPr lang="en-US" sz="2800" smtClean="0">
                <a:solidFill>
                  <a:srgbClr val="0070C0"/>
                </a:solidFill>
                <a:latin typeface="Times New Roman" pitchFamily="18" charset="0"/>
                <a:cs typeface="Times New Roman" pitchFamily="18" charset="0"/>
              </a:rPr>
              <a:t>:</a:t>
            </a:r>
            <a:endParaRPr lang="vi-VN" sz="2800">
              <a:solidFill>
                <a:srgbClr val="0070C0"/>
              </a:solidFill>
              <a:latin typeface="Times New Roman" pitchFamily="18" charset="0"/>
              <a:cs typeface="Times New Roman" pitchFamily="18" charset="0"/>
            </a:endParaRPr>
          </a:p>
        </p:txBody>
      </p:sp>
      <p:graphicFrame>
        <p:nvGraphicFramePr>
          <p:cNvPr id="64515" name="Object 3"/>
          <p:cNvGraphicFramePr>
            <a:graphicFrameLocks noChangeAspect="1"/>
          </p:cNvGraphicFramePr>
          <p:nvPr/>
        </p:nvGraphicFramePr>
        <p:xfrm>
          <a:off x="3857620" y="3786190"/>
          <a:ext cx="5221778" cy="1785950"/>
        </p:xfrm>
        <a:graphic>
          <a:graphicData uri="http://schemas.openxmlformats.org/presentationml/2006/ole">
            <p:oleObj spid="_x0000_s64515" name="Visio" r:id="rId4" imgW="3909554" imgH="1332122" progId="">
              <p:embed/>
            </p:oleObj>
          </a:graphicData>
        </a:graphic>
      </p:graphicFrame>
      <p:sp>
        <p:nvSpPr>
          <p:cNvPr id="6451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4516" name="Object 4"/>
          <p:cNvGraphicFramePr>
            <a:graphicFrameLocks noChangeAspect="1"/>
          </p:cNvGraphicFramePr>
          <p:nvPr/>
        </p:nvGraphicFramePr>
        <p:xfrm>
          <a:off x="500034" y="4286256"/>
          <a:ext cx="2614630" cy="1071570"/>
        </p:xfrm>
        <a:graphic>
          <a:graphicData uri="http://schemas.openxmlformats.org/presentationml/2006/ole">
            <p:oleObj spid="_x0000_s64516" name="Equation" r:id="rId5" imgW="965200" imgH="393700" progId="Equation.3">
              <p:embed/>
            </p:oleObj>
          </a:graphicData>
        </a:graphic>
      </p:graphicFrame>
      <p:sp>
        <p:nvSpPr>
          <p:cNvPr id="6451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4518" name="Object 6"/>
          <p:cNvGraphicFramePr>
            <a:graphicFrameLocks noChangeAspect="1"/>
          </p:cNvGraphicFramePr>
          <p:nvPr/>
        </p:nvGraphicFramePr>
        <p:xfrm>
          <a:off x="39714" y="5595804"/>
          <a:ext cx="3177250" cy="1047906"/>
        </p:xfrm>
        <a:graphic>
          <a:graphicData uri="http://schemas.openxmlformats.org/presentationml/2006/ole">
            <p:oleObj spid="_x0000_s64518" name="Equation" r:id="rId6" imgW="1205977" imgH="393529" progId="Equation.3">
              <p:embed/>
            </p:oleObj>
          </a:graphicData>
        </a:graphic>
      </p:graphicFrame>
      <p:sp>
        <p:nvSpPr>
          <p:cNvPr id="64521"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4520" name="Object 8"/>
          <p:cNvGraphicFramePr>
            <a:graphicFrameLocks noChangeAspect="1"/>
          </p:cNvGraphicFramePr>
          <p:nvPr/>
        </p:nvGraphicFramePr>
        <p:xfrm>
          <a:off x="3643306" y="5572140"/>
          <a:ext cx="3818950" cy="1160080"/>
        </p:xfrm>
        <a:graphic>
          <a:graphicData uri="http://schemas.openxmlformats.org/presentationml/2006/ole">
            <p:oleObj spid="_x0000_s64520" name="Equation" r:id="rId7" imgW="14351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4514"/>
                                        </p:tgtEl>
                                        <p:attrNameLst>
                                          <p:attrName>style.visibility</p:attrName>
                                        </p:attrNameLst>
                                      </p:cBhvr>
                                      <p:to>
                                        <p:strVal val="visible"/>
                                      </p:to>
                                    </p:set>
                                    <p:animEffect transition="in" filter="checkerboard(across)">
                                      <p:cBhvr>
                                        <p:cTn id="12" dur="500"/>
                                        <p:tgtEl>
                                          <p:spTgt spid="6451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par>
                                <p:cTn id="18" presetID="5" presetClass="entr" presetSubtype="10" fill="hold" nodeType="withEffect">
                                  <p:stCondLst>
                                    <p:cond delay="0"/>
                                  </p:stCondLst>
                                  <p:childTnLst>
                                    <p:set>
                                      <p:cBhvr>
                                        <p:cTn id="19" dur="1" fill="hold">
                                          <p:stCondLst>
                                            <p:cond delay="0"/>
                                          </p:stCondLst>
                                        </p:cTn>
                                        <p:tgtEl>
                                          <p:spTgt spid="64515"/>
                                        </p:tgtEl>
                                        <p:attrNameLst>
                                          <p:attrName>style.visibility</p:attrName>
                                        </p:attrNameLst>
                                      </p:cBhvr>
                                      <p:to>
                                        <p:strVal val="visible"/>
                                      </p:to>
                                    </p:set>
                                    <p:animEffect transition="in" filter="checkerboard(across)">
                                      <p:cBhvr>
                                        <p:cTn id="20" dur="500"/>
                                        <p:tgtEl>
                                          <p:spTgt spid="6451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64516"/>
                                        </p:tgtEl>
                                        <p:attrNameLst>
                                          <p:attrName>style.visibility</p:attrName>
                                        </p:attrNameLst>
                                      </p:cBhvr>
                                      <p:to>
                                        <p:strVal val="visible"/>
                                      </p:to>
                                    </p:set>
                                    <p:animEffect transition="in" filter="checkerboard(across)">
                                      <p:cBhvr>
                                        <p:cTn id="25" dur="500"/>
                                        <p:tgtEl>
                                          <p:spTgt spid="64516"/>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4518"/>
                                        </p:tgtEl>
                                        <p:attrNameLst>
                                          <p:attrName>style.visibility</p:attrName>
                                        </p:attrNameLst>
                                      </p:cBhvr>
                                      <p:to>
                                        <p:strVal val="visible"/>
                                      </p:to>
                                    </p:set>
                                    <p:animEffect transition="in" filter="checkerboard(across)">
                                      <p:cBhvr>
                                        <p:cTn id="30" dur="500"/>
                                        <p:tgtEl>
                                          <p:spTgt spid="64518"/>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64520"/>
                                        </p:tgtEl>
                                        <p:attrNameLst>
                                          <p:attrName>style.visibility</p:attrName>
                                        </p:attrNameLst>
                                      </p:cBhvr>
                                      <p:to>
                                        <p:strVal val="visible"/>
                                      </p:to>
                                    </p:set>
                                    <p:animEffect transition="in" filter="checkerboard(across)">
                                      <p:cBhvr>
                                        <p:cTn id="35" dur="500"/>
                                        <p:tgtEl>
                                          <p:spTgt spid="645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562" name="Object 2"/>
          <p:cNvGraphicFramePr>
            <a:graphicFrameLocks noChangeAspect="1"/>
          </p:cNvGraphicFramePr>
          <p:nvPr/>
        </p:nvGraphicFramePr>
        <p:xfrm>
          <a:off x="3958059" y="142852"/>
          <a:ext cx="5012907" cy="1714512"/>
        </p:xfrm>
        <a:graphic>
          <a:graphicData uri="http://schemas.openxmlformats.org/presentationml/2006/ole">
            <p:oleObj spid="_x0000_s66562" name="Visio" r:id="rId3" imgW="3909554" imgH="1332122" progId="">
              <p:embed/>
            </p:oleObj>
          </a:graphicData>
        </a:graphic>
      </p:graphicFrame>
      <p:sp>
        <p:nvSpPr>
          <p:cNvPr id="5" name="Rectangle 4"/>
          <p:cNvSpPr/>
          <p:nvPr/>
        </p:nvSpPr>
        <p:spPr>
          <a:xfrm>
            <a:off x="214282" y="71414"/>
            <a:ext cx="3292889"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Khi công tắc K mở</a:t>
            </a:r>
            <a:r>
              <a:rPr lang="en-US" sz="2800" smtClean="0">
                <a:solidFill>
                  <a:srgbClr val="0070C0"/>
                </a:solidFill>
                <a:latin typeface="Times New Roman" pitchFamily="18" charset="0"/>
                <a:cs typeface="Times New Roman" pitchFamily="18" charset="0"/>
              </a:rPr>
              <a:t>:</a:t>
            </a:r>
            <a:endParaRPr lang="vi-VN" sz="2800">
              <a:solidFill>
                <a:srgbClr val="0070C0"/>
              </a:solidFill>
              <a:latin typeface="Times New Roman" pitchFamily="18" charset="0"/>
              <a:cs typeface="Times New Roman" pitchFamily="18" charset="0"/>
            </a:endParaRPr>
          </a:p>
        </p:txBody>
      </p:sp>
      <p:sp>
        <p:nvSpPr>
          <p:cNvPr id="6656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63" name="Object 3"/>
          <p:cNvGraphicFramePr>
            <a:graphicFrameLocks noChangeAspect="1"/>
          </p:cNvGraphicFramePr>
          <p:nvPr/>
        </p:nvGraphicFramePr>
        <p:xfrm>
          <a:off x="642910" y="714356"/>
          <a:ext cx="2324110" cy="968379"/>
        </p:xfrm>
        <a:graphic>
          <a:graphicData uri="http://schemas.openxmlformats.org/presentationml/2006/ole">
            <p:oleObj spid="_x0000_s66563" name="Equation" r:id="rId4" imgW="952087" imgH="393529" progId="Equation.3">
              <p:embed/>
            </p:oleObj>
          </a:graphicData>
        </a:graphic>
      </p:graphicFrame>
      <p:sp>
        <p:nvSpPr>
          <p:cNvPr id="6656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65" name="Object 5"/>
          <p:cNvGraphicFramePr>
            <a:graphicFrameLocks noChangeAspect="1"/>
          </p:cNvGraphicFramePr>
          <p:nvPr/>
        </p:nvGraphicFramePr>
        <p:xfrm>
          <a:off x="236787" y="1928802"/>
          <a:ext cx="3312125" cy="1071570"/>
        </p:xfrm>
        <a:graphic>
          <a:graphicData uri="http://schemas.openxmlformats.org/presentationml/2006/ole">
            <p:oleObj spid="_x0000_s66565" name="Equation" r:id="rId5" imgW="1295400" imgH="419100" progId="Equation.3">
              <p:embed/>
            </p:oleObj>
          </a:graphicData>
        </a:graphic>
      </p:graphicFrame>
      <p:sp>
        <p:nvSpPr>
          <p:cNvPr id="66568"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67" name="Object 7"/>
          <p:cNvGraphicFramePr>
            <a:graphicFrameLocks noChangeAspect="1"/>
          </p:cNvGraphicFramePr>
          <p:nvPr/>
        </p:nvGraphicFramePr>
        <p:xfrm>
          <a:off x="4500562" y="1857364"/>
          <a:ext cx="4299316" cy="1214446"/>
        </p:xfrm>
        <a:graphic>
          <a:graphicData uri="http://schemas.openxmlformats.org/presentationml/2006/ole">
            <p:oleObj spid="_x0000_s66567" name="Equation" r:id="rId6" imgW="1536700" imgH="431800" progId="Equation.3">
              <p:embed/>
            </p:oleObj>
          </a:graphicData>
        </a:graphic>
      </p:graphicFrame>
      <p:sp>
        <p:nvSpPr>
          <p:cNvPr id="12" name="Right Arrow 11"/>
          <p:cNvSpPr/>
          <p:nvPr/>
        </p:nvSpPr>
        <p:spPr>
          <a:xfrm>
            <a:off x="3857620" y="2357430"/>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graphicFrame>
        <p:nvGraphicFramePr>
          <p:cNvPr id="66572" name="Object 12"/>
          <p:cNvGraphicFramePr>
            <a:graphicFrameLocks noChangeAspect="1"/>
          </p:cNvGraphicFramePr>
          <p:nvPr/>
        </p:nvGraphicFramePr>
        <p:xfrm>
          <a:off x="2551326" y="3929066"/>
          <a:ext cx="4388334" cy="714380"/>
        </p:xfrm>
        <a:graphic>
          <a:graphicData uri="http://schemas.openxmlformats.org/presentationml/2006/ole">
            <p:oleObj spid="_x0000_s66572" name="Equation" r:id="rId7" imgW="1497950" imgH="241195" progId="Equation.3">
              <p:embed/>
            </p:oleObj>
          </a:graphicData>
        </a:graphic>
      </p:graphicFrame>
      <p:graphicFrame>
        <p:nvGraphicFramePr>
          <p:cNvPr id="66571" name="Object 11"/>
          <p:cNvGraphicFramePr>
            <a:graphicFrameLocks noChangeAspect="1"/>
          </p:cNvGraphicFramePr>
          <p:nvPr/>
        </p:nvGraphicFramePr>
        <p:xfrm>
          <a:off x="0" y="701675"/>
          <a:ext cx="114300" cy="212725"/>
        </p:xfrm>
        <a:graphic>
          <a:graphicData uri="http://schemas.openxmlformats.org/presentationml/2006/ole">
            <p:oleObj spid="_x0000_s66571" name="Equation" r:id="rId8" imgW="114151" imgH="215619" progId="Equation.3">
              <p:embed/>
            </p:oleObj>
          </a:graphicData>
        </a:graphic>
      </p:graphicFrame>
      <p:graphicFrame>
        <p:nvGraphicFramePr>
          <p:cNvPr id="66570" name="Object 10"/>
          <p:cNvGraphicFramePr>
            <a:graphicFrameLocks noChangeAspect="1"/>
          </p:cNvGraphicFramePr>
          <p:nvPr/>
        </p:nvGraphicFramePr>
        <p:xfrm>
          <a:off x="804559" y="4786322"/>
          <a:ext cx="4196069" cy="928694"/>
        </p:xfrm>
        <a:graphic>
          <a:graphicData uri="http://schemas.openxmlformats.org/presentationml/2006/ole">
            <p:oleObj spid="_x0000_s66570" name="Equation" r:id="rId9" imgW="1968500" imgH="431800" progId="Equation.3">
              <p:embed/>
            </p:oleObj>
          </a:graphicData>
        </a:graphic>
      </p:graphicFrame>
      <p:graphicFrame>
        <p:nvGraphicFramePr>
          <p:cNvPr id="66569" name="Object 9"/>
          <p:cNvGraphicFramePr>
            <a:graphicFrameLocks noChangeAspect="1"/>
          </p:cNvGraphicFramePr>
          <p:nvPr/>
        </p:nvGraphicFramePr>
        <p:xfrm>
          <a:off x="642910" y="5715016"/>
          <a:ext cx="3058208" cy="1071546"/>
        </p:xfrm>
        <a:graphic>
          <a:graphicData uri="http://schemas.openxmlformats.org/presentationml/2006/ole">
            <p:oleObj spid="_x0000_s66569" name="Equation" r:id="rId10" imgW="1244600" imgH="431800" progId="Equation.3">
              <p:embed/>
            </p:oleObj>
          </a:graphicData>
        </a:graphic>
      </p:graphicFrame>
      <p:sp>
        <p:nvSpPr>
          <p:cNvPr id="66573" name="Rectangle 13"/>
          <p:cNvSpPr>
            <a:spLocks noChangeArrowheads="1"/>
          </p:cNvSpPr>
          <p:nvPr/>
        </p:nvSpPr>
        <p:spPr bwMode="auto">
          <a:xfrm>
            <a:off x="214282" y="3143248"/>
            <a:ext cx="8643998"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Ở chế độ xác lập thì độ biến thiên dòng điện qua L là bằng không. </a:t>
            </a: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Do đó: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66574" name="Rectangle 14"/>
          <p:cNvSpPr>
            <a:spLocks noChangeArrowheads="1"/>
          </p:cNvSpPr>
          <p:nvPr/>
        </p:nvSpPr>
        <p:spPr bwMode="auto">
          <a:xfrm>
            <a:off x="0" y="7016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6575" name="Rectangle 15"/>
          <p:cNvSpPr>
            <a:spLocks noChangeArrowheads="1"/>
          </p:cNvSpPr>
          <p:nvPr/>
        </p:nvSpPr>
        <p:spPr bwMode="auto">
          <a:xfrm>
            <a:off x="0" y="9144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6576" name="Rectangle 16"/>
          <p:cNvSpPr>
            <a:spLocks noChangeArrowheads="1"/>
          </p:cNvSpPr>
          <p:nvPr/>
        </p:nvSpPr>
        <p:spPr bwMode="auto">
          <a:xfrm>
            <a:off x="0" y="180657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6577" name="Rectangle 17"/>
          <p:cNvSpPr>
            <a:spLocks noChangeArrowheads="1"/>
          </p:cNvSpPr>
          <p:nvPr/>
        </p:nvSpPr>
        <p:spPr bwMode="auto">
          <a:xfrm>
            <a:off x="0" y="26987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6579" name="Rectangle 1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78" name="Object 18"/>
          <p:cNvGraphicFramePr>
            <a:graphicFrameLocks noChangeAspect="1"/>
          </p:cNvGraphicFramePr>
          <p:nvPr/>
        </p:nvGraphicFramePr>
        <p:xfrm>
          <a:off x="6072197" y="5694140"/>
          <a:ext cx="1884285" cy="1092446"/>
        </p:xfrm>
        <a:graphic>
          <a:graphicData uri="http://schemas.openxmlformats.org/presentationml/2006/ole">
            <p:oleObj spid="_x0000_s66578" name="Equation" r:id="rId11" imgW="812447" imgH="469696" progId="Equation.3">
              <p:embed/>
            </p:oleObj>
          </a:graphicData>
        </a:graphic>
      </p:graphicFrame>
      <p:sp>
        <p:nvSpPr>
          <p:cNvPr id="66580" name="Rectangle 20"/>
          <p:cNvSpPr>
            <a:spLocks noChangeArrowheads="1"/>
          </p:cNvSpPr>
          <p:nvPr/>
        </p:nvSpPr>
        <p:spPr bwMode="auto">
          <a:xfrm>
            <a:off x="0" y="4730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5" name="TextBox 24"/>
          <p:cNvSpPr txBox="1"/>
          <p:nvPr/>
        </p:nvSpPr>
        <p:spPr>
          <a:xfrm>
            <a:off x="4929190" y="5916059"/>
            <a:ext cx="1143008" cy="584775"/>
          </a:xfrm>
          <a:prstGeom prst="rect">
            <a:avLst/>
          </a:prstGeom>
          <a:noFill/>
        </p:spPr>
        <p:txBody>
          <a:bodyPr wrap="square" rtlCol="0">
            <a:spAutoFit/>
          </a:bodyPr>
          <a:lstStyle/>
          <a:p>
            <a:r>
              <a:rPr lang="en-US" sz="3200" smtClean="0">
                <a:latin typeface="Times New Roman" pitchFamily="18" charset="0"/>
                <a:cs typeface="Times New Roman" pitchFamily="18" charset="0"/>
              </a:rPr>
              <a:t>Với:</a:t>
            </a:r>
            <a:endParaRPr lang="vi-VN" sz="32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66562"/>
                                        </p:tgtEl>
                                        <p:attrNameLst>
                                          <p:attrName>style.visibility</p:attrName>
                                        </p:attrNameLst>
                                      </p:cBhvr>
                                      <p:to>
                                        <p:strVal val="visible"/>
                                      </p:to>
                                    </p:set>
                                    <p:animEffect transition="in" filter="checkerboard(across)">
                                      <p:cBhvr>
                                        <p:cTn id="10" dur="500"/>
                                        <p:tgtEl>
                                          <p:spTgt spid="66562"/>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66563"/>
                                        </p:tgtEl>
                                        <p:attrNameLst>
                                          <p:attrName>style.visibility</p:attrName>
                                        </p:attrNameLst>
                                      </p:cBhvr>
                                      <p:to>
                                        <p:strVal val="visible"/>
                                      </p:to>
                                    </p:set>
                                    <p:animEffect transition="in" filter="checkerboard(across)">
                                      <p:cBhvr>
                                        <p:cTn id="15" dur="500"/>
                                        <p:tgtEl>
                                          <p:spTgt spid="66563"/>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66565"/>
                                        </p:tgtEl>
                                        <p:attrNameLst>
                                          <p:attrName>style.visibility</p:attrName>
                                        </p:attrNameLst>
                                      </p:cBhvr>
                                      <p:to>
                                        <p:strVal val="visible"/>
                                      </p:to>
                                    </p:set>
                                    <p:animEffect transition="in" filter="checkerboard(across)">
                                      <p:cBhvr>
                                        <p:cTn id="20" dur="500"/>
                                        <p:tgtEl>
                                          <p:spTgt spid="6656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6567"/>
                                        </p:tgtEl>
                                        <p:attrNameLst>
                                          <p:attrName>style.visibility</p:attrName>
                                        </p:attrNameLst>
                                      </p:cBhvr>
                                      <p:to>
                                        <p:strVal val="visible"/>
                                      </p:to>
                                    </p:set>
                                    <p:animEffect transition="in" filter="checkerboard(across)">
                                      <p:cBhvr>
                                        <p:cTn id="30" dur="500"/>
                                        <p:tgtEl>
                                          <p:spTgt spid="66567"/>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66573"/>
                                        </p:tgtEl>
                                        <p:attrNameLst>
                                          <p:attrName>style.visibility</p:attrName>
                                        </p:attrNameLst>
                                      </p:cBhvr>
                                      <p:to>
                                        <p:strVal val="visible"/>
                                      </p:to>
                                    </p:set>
                                    <p:animEffect transition="in" filter="checkerboard(across)">
                                      <p:cBhvr>
                                        <p:cTn id="35" dur="500"/>
                                        <p:tgtEl>
                                          <p:spTgt spid="66573"/>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nodeType="clickEffect">
                                  <p:stCondLst>
                                    <p:cond delay="0"/>
                                  </p:stCondLst>
                                  <p:childTnLst>
                                    <p:set>
                                      <p:cBhvr>
                                        <p:cTn id="39" dur="1" fill="hold">
                                          <p:stCondLst>
                                            <p:cond delay="0"/>
                                          </p:stCondLst>
                                        </p:cTn>
                                        <p:tgtEl>
                                          <p:spTgt spid="66572">
                                            <p:subSp spid="_x0000_s66572"/>
                                          </p:spTgt>
                                        </p:tgtEl>
                                        <p:attrNameLst>
                                          <p:attrName>style.visibility</p:attrName>
                                        </p:attrNameLst>
                                      </p:cBhvr>
                                      <p:to>
                                        <p:strVal val="visible"/>
                                      </p:to>
                                    </p:set>
                                    <p:animEffect transition="in" filter="checkerboard(across)">
                                      <p:cBhvr>
                                        <p:cTn id="40" dur="500"/>
                                        <p:tgtEl>
                                          <p:spTgt spid="66572">
                                            <p:subSp spid="_x0000_s66572"/>
                                          </p:spTgt>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nodeType="clickEffect">
                                  <p:stCondLst>
                                    <p:cond delay="0"/>
                                  </p:stCondLst>
                                  <p:childTnLst>
                                    <p:set>
                                      <p:cBhvr>
                                        <p:cTn id="44" dur="1" fill="hold">
                                          <p:stCondLst>
                                            <p:cond delay="0"/>
                                          </p:stCondLst>
                                        </p:cTn>
                                        <p:tgtEl>
                                          <p:spTgt spid="66570"/>
                                        </p:tgtEl>
                                        <p:attrNameLst>
                                          <p:attrName>style.visibility</p:attrName>
                                        </p:attrNameLst>
                                      </p:cBhvr>
                                      <p:to>
                                        <p:strVal val="visible"/>
                                      </p:to>
                                    </p:set>
                                    <p:animEffect transition="in" filter="checkerboard(across)">
                                      <p:cBhvr>
                                        <p:cTn id="45" dur="500"/>
                                        <p:tgtEl>
                                          <p:spTgt spid="66570"/>
                                        </p:tgtEl>
                                      </p:cBhvr>
                                    </p:animEffect>
                                  </p:childTnLst>
                                </p:cTn>
                              </p:par>
                            </p:childTnLst>
                          </p:cTn>
                        </p:par>
                      </p:childTnLst>
                    </p:cTn>
                  </p:par>
                  <p:par>
                    <p:cTn id="46" fill="hold">
                      <p:stCondLst>
                        <p:cond delay="indefinite"/>
                      </p:stCondLst>
                      <p:childTnLst>
                        <p:par>
                          <p:cTn id="47" fill="hold">
                            <p:stCondLst>
                              <p:cond delay="0"/>
                            </p:stCondLst>
                            <p:childTnLst>
                              <p:par>
                                <p:cTn id="48" presetID="5" presetClass="entr" presetSubtype="10" fill="hold" nodeType="clickEffect">
                                  <p:stCondLst>
                                    <p:cond delay="0"/>
                                  </p:stCondLst>
                                  <p:childTnLst>
                                    <p:set>
                                      <p:cBhvr>
                                        <p:cTn id="49" dur="1" fill="hold">
                                          <p:stCondLst>
                                            <p:cond delay="0"/>
                                          </p:stCondLst>
                                        </p:cTn>
                                        <p:tgtEl>
                                          <p:spTgt spid="66569"/>
                                        </p:tgtEl>
                                        <p:attrNameLst>
                                          <p:attrName>style.visibility</p:attrName>
                                        </p:attrNameLst>
                                      </p:cBhvr>
                                      <p:to>
                                        <p:strVal val="visible"/>
                                      </p:to>
                                    </p:set>
                                    <p:animEffect transition="in" filter="checkerboard(across)">
                                      <p:cBhvr>
                                        <p:cTn id="50" dur="500"/>
                                        <p:tgtEl>
                                          <p:spTgt spid="66569"/>
                                        </p:tgtEl>
                                      </p:cBhvr>
                                    </p:animEffect>
                                  </p:childTnLst>
                                </p:cTn>
                              </p:par>
                            </p:childTnLst>
                          </p:cTn>
                        </p:par>
                      </p:childTnLst>
                    </p:cTn>
                  </p:par>
                  <p:par>
                    <p:cTn id="51" fill="hold">
                      <p:stCondLst>
                        <p:cond delay="indefinite"/>
                      </p:stCondLst>
                      <p:childTnLst>
                        <p:par>
                          <p:cTn id="52" fill="hold">
                            <p:stCondLst>
                              <p:cond delay="0"/>
                            </p:stCondLst>
                            <p:childTnLst>
                              <p:par>
                                <p:cTn id="53" presetID="5" presetClass="entr" presetSubtype="10" fill="hold" grpId="0" nodeType="click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checkerboard(across)">
                                      <p:cBhvr>
                                        <p:cTn id="55" dur="500"/>
                                        <p:tgtEl>
                                          <p:spTgt spid="25"/>
                                        </p:tgtEl>
                                      </p:cBhvr>
                                    </p:animEffect>
                                  </p:childTnLst>
                                </p:cTn>
                              </p:par>
                              <p:par>
                                <p:cTn id="56" presetID="5" presetClass="entr" presetSubtype="10" fill="hold" nodeType="withEffect">
                                  <p:stCondLst>
                                    <p:cond delay="0"/>
                                  </p:stCondLst>
                                  <p:childTnLst>
                                    <p:set>
                                      <p:cBhvr>
                                        <p:cTn id="57" dur="1" fill="hold">
                                          <p:stCondLst>
                                            <p:cond delay="0"/>
                                          </p:stCondLst>
                                        </p:cTn>
                                        <p:tgtEl>
                                          <p:spTgt spid="66578"/>
                                        </p:tgtEl>
                                        <p:attrNameLst>
                                          <p:attrName>style.visibility</p:attrName>
                                        </p:attrNameLst>
                                      </p:cBhvr>
                                      <p:to>
                                        <p:strVal val="visible"/>
                                      </p:to>
                                    </p:set>
                                    <p:animEffect transition="in" filter="checkerboard(across)">
                                      <p:cBhvr>
                                        <p:cTn id="58" dur="500"/>
                                        <p:tgtEl>
                                          <p:spTgt spid="66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12" grpId="0" animBg="1" autoUpdateAnimBg="0"/>
      <p:bldP spid="66573" grpId="0" autoUpdateAnimBg="0"/>
      <p:bldP spid="2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470" y="785794"/>
            <a:ext cx="4953000" cy="45529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738720" y="1152475"/>
            <a:ext cx="4476750" cy="4181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6" name="Object 2"/>
          <p:cNvGraphicFramePr>
            <a:graphicFrameLocks noChangeAspect="1"/>
          </p:cNvGraphicFramePr>
          <p:nvPr/>
        </p:nvGraphicFramePr>
        <p:xfrm>
          <a:off x="1142976" y="857232"/>
          <a:ext cx="5417382" cy="1000132"/>
        </p:xfrm>
        <a:graphic>
          <a:graphicData uri="http://schemas.openxmlformats.org/presentationml/2006/ole">
            <p:oleObj spid="_x0000_s67586" name="Equation" r:id="rId3" imgW="2273300" imgH="419100" progId="Equation.3">
              <p:embed/>
            </p:oleObj>
          </a:graphicData>
        </a:graphic>
      </p:graphicFrame>
      <p:graphicFrame>
        <p:nvGraphicFramePr>
          <p:cNvPr id="67585" name="Object 1"/>
          <p:cNvGraphicFramePr>
            <a:graphicFrameLocks noChangeAspect="1"/>
          </p:cNvGraphicFramePr>
          <p:nvPr/>
        </p:nvGraphicFramePr>
        <p:xfrm>
          <a:off x="1357273" y="2071678"/>
          <a:ext cx="5844927" cy="1071570"/>
        </p:xfrm>
        <a:graphic>
          <a:graphicData uri="http://schemas.openxmlformats.org/presentationml/2006/ole">
            <p:oleObj spid="_x0000_s67585" name="Equation" r:id="rId4" imgW="2286000" imgH="419100" progId="Equation.3">
              <p:embed/>
            </p:oleObj>
          </a:graphicData>
        </a:graphic>
      </p:graphicFrame>
      <p:sp>
        <p:nvSpPr>
          <p:cNvPr id="67587" name="Rectangle 3"/>
          <p:cNvSpPr>
            <a:spLocks noChangeArrowheads="1"/>
          </p:cNvSpPr>
          <p:nvPr/>
        </p:nvSpPr>
        <p:spPr bwMode="auto">
          <a:xfrm>
            <a:off x="0" y="137204"/>
            <a:ext cx="885828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Giá trị min và max của dòng qua cuộn dây:</a:t>
            </a: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67588" name="Rectangle 4"/>
          <p:cNvSpPr>
            <a:spLocks noChangeArrowheads="1"/>
          </p:cNvSpPr>
          <p:nvPr/>
        </p:nvSpPr>
        <p:spPr bwMode="auto">
          <a:xfrm>
            <a:off x="0" y="8763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7590" name="Rectangle 6"/>
          <p:cNvSpPr>
            <a:spLocks noChangeArrowheads="1"/>
          </p:cNvSpPr>
          <p:nvPr/>
        </p:nvSpPr>
        <p:spPr bwMode="auto">
          <a:xfrm>
            <a:off x="571472" y="3500438"/>
            <a:ext cx="728664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Độ nhấp nhô điện áp đầu ra:</a:t>
            </a:r>
            <a:endParaRPr kumimoji="0" lang="en-US" sz="3200" b="0" i="0" u="none" strike="noStrike" cap="none" normalizeH="0" baseline="0" smtClean="0">
              <a:ln>
                <a:noFill/>
              </a:ln>
              <a:solidFill>
                <a:srgbClr val="0070C0"/>
              </a:solidFill>
              <a:effectLst/>
              <a:latin typeface="Times New Roman" pitchFamily="18" charset="0"/>
              <a:cs typeface="Times New Roman" pitchFamily="18" charset="0"/>
            </a:endParaRPr>
          </a:p>
        </p:txBody>
      </p:sp>
      <p:graphicFrame>
        <p:nvGraphicFramePr>
          <p:cNvPr id="67589" name="Object 5"/>
          <p:cNvGraphicFramePr>
            <a:graphicFrameLocks noChangeAspect="1"/>
          </p:cNvGraphicFramePr>
          <p:nvPr/>
        </p:nvGraphicFramePr>
        <p:xfrm>
          <a:off x="2959570" y="4334008"/>
          <a:ext cx="2469686" cy="1381008"/>
        </p:xfrm>
        <a:graphic>
          <a:graphicData uri="http://schemas.openxmlformats.org/presentationml/2006/ole">
            <p:oleObj spid="_x0000_s67589" name="Equation" r:id="rId5" imgW="774364" imgH="431613"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7587"/>
                                        </p:tgtEl>
                                        <p:attrNameLst>
                                          <p:attrName>style.visibility</p:attrName>
                                        </p:attrNameLst>
                                      </p:cBhvr>
                                      <p:to>
                                        <p:strVal val="visible"/>
                                      </p:to>
                                    </p:set>
                                    <p:animEffect transition="in" filter="checkerboard(across)">
                                      <p:cBhvr>
                                        <p:cTn id="7" dur="500"/>
                                        <p:tgtEl>
                                          <p:spTgt spid="6758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7586"/>
                                        </p:tgtEl>
                                        <p:attrNameLst>
                                          <p:attrName>style.visibility</p:attrName>
                                        </p:attrNameLst>
                                      </p:cBhvr>
                                      <p:to>
                                        <p:strVal val="visible"/>
                                      </p:to>
                                    </p:set>
                                    <p:animEffect transition="in" filter="checkerboard(across)">
                                      <p:cBhvr>
                                        <p:cTn id="12" dur="500"/>
                                        <p:tgtEl>
                                          <p:spTgt spid="6758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7585"/>
                                        </p:tgtEl>
                                        <p:attrNameLst>
                                          <p:attrName>style.visibility</p:attrName>
                                        </p:attrNameLst>
                                      </p:cBhvr>
                                      <p:to>
                                        <p:strVal val="visible"/>
                                      </p:to>
                                    </p:set>
                                    <p:animEffect transition="in" filter="checkerboard(across)">
                                      <p:cBhvr>
                                        <p:cTn id="17" dur="500"/>
                                        <p:tgtEl>
                                          <p:spTgt spid="6758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67590"/>
                                        </p:tgtEl>
                                        <p:attrNameLst>
                                          <p:attrName>style.visibility</p:attrName>
                                        </p:attrNameLst>
                                      </p:cBhvr>
                                      <p:to>
                                        <p:strVal val="visible"/>
                                      </p:to>
                                    </p:set>
                                    <p:animEffect transition="in" filter="checkerboard(across)">
                                      <p:cBhvr>
                                        <p:cTn id="22" dur="500"/>
                                        <p:tgtEl>
                                          <p:spTgt spid="67590"/>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7589"/>
                                        </p:tgtEl>
                                        <p:attrNameLst>
                                          <p:attrName>style.visibility</p:attrName>
                                        </p:attrNameLst>
                                      </p:cBhvr>
                                      <p:to>
                                        <p:strVal val="visible"/>
                                      </p:to>
                                    </p:set>
                                    <p:animEffect transition="in" filter="checkerboard(across)">
                                      <p:cBhvr>
                                        <p:cTn id="27" dur="500"/>
                                        <p:tgtEl>
                                          <p:spTgt spid="67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p:bldP spid="6759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1"/>
          <p:cNvSpPr>
            <a:spLocks noChangeArrowheads="1"/>
          </p:cNvSpPr>
          <p:nvPr/>
        </p:nvSpPr>
        <p:spPr bwMode="auto">
          <a:xfrm>
            <a:off x="0" y="0"/>
            <a:ext cx="4714876"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3</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Cho bộ chuyển đổi Buck-Boost có các thông số như sau:</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Vs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 24 V;</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D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0.4;</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R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5 </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Ω</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L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20 µH;</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C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80 µF;</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f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100 kHz</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 thiết các phần tử của mạch là lý tưởng. Xác định điện áp đầu ra, giá trị min và max của dòng qua cuộn dây, độ nhấp nhô điện áp đầu ra.  </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p:txBody>
      </p:sp>
      <p:graphicFrame>
        <p:nvGraphicFramePr>
          <p:cNvPr id="68610" name="Object 2"/>
          <p:cNvGraphicFramePr>
            <a:graphicFrameLocks noChangeAspect="1"/>
          </p:cNvGraphicFramePr>
          <p:nvPr/>
        </p:nvGraphicFramePr>
        <p:xfrm>
          <a:off x="4429124" y="285728"/>
          <a:ext cx="4572000" cy="2010843"/>
        </p:xfrm>
        <a:graphic>
          <a:graphicData uri="http://schemas.openxmlformats.org/presentationml/2006/ole">
            <p:oleObj spid="_x0000_s68610" name="Visio" r:id="rId3" imgW="3909554" imgH="1721636" progId="">
              <p:embed/>
            </p:oleObj>
          </a:graphicData>
        </a:graphic>
      </p:graphicFrame>
      <p:sp>
        <p:nvSpPr>
          <p:cNvPr id="6861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8611" name="Object 3"/>
          <p:cNvGraphicFramePr>
            <a:graphicFrameLocks noChangeAspect="1"/>
          </p:cNvGraphicFramePr>
          <p:nvPr/>
        </p:nvGraphicFramePr>
        <p:xfrm>
          <a:off x="2714612" y="3571875"/>
          <a:ext cx="4786346" cy="911685"/>
        </p:xfrm>
        <a:graphic>
          <a:graphicData uri="http://schemas.openxmlformats.org/presentationml/2006/ole">
            <p:oleObj spid="_x0000_s68611" name="Equation" r:id="rId4" imgW="2400300" imgH="457200" progId="Equation.3">
              <p:embed/>
            </p:oleObj>
          </a:graphicData>
        </a:graphic>
      </p:graphicFrame>
      <p:sp>
        <p:nvSpPr>
          <p:cNvPr id="68613" name="Rectangle 5"/>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861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8614" name="Object 6"/>
          <p:cNvGraphicFramePr>
            <a:graphicFrameLocks noChangeAspect="1"/>
          </p:cNvGraphicFramePr>
          <p:nvPr/>
        </p:nvGraphicFramePr>
        <p:xfrm>
          <a:off x="1928795" y="4572008"/>
          <a:ext cx="3929090" cy="1029047"/>
        </p:xfrm>
        <a:graphic>
          <a:graphicData uri="http://schemas.openxmlformats.org/presentationml/2006/ole">
            <p:oleObj spid="_x0000_s68614" name="Equation" r:id="rId5" imgW="1600200" imgH="419100" progId="Equation.3">
              <p:embed/>
            </p:oleObj>
          </a:graphicData>
        </a:graphic>
      </p:graphicFrame>
      <p:sp>
        <p:nvSpPr>
          <p:cNvPr id="6861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8616" name="Object 8"/>
          <p:cNvGraphicFramePr>
            <a:graphicFrameLocks noChangeAspect="1"/>
          </p:cNvGraphicFramePr>
          <p:nvPr/>
        </p:nvGraphicFramePr>
        <p:xfrm>
          <a:off x="914591" y="5715016"/>
          <a:ext cx="7985361" cy="928694"/>
        </p:xfrm>
        <a:graphic>
          <a:graphicData uri="http://schemas.openxmlformats.org/presentationml/2006/ole">
            <p:oleObj spid="_x0000_s68616" name="Equation" r:id="rId6" imgW="3606800" imgH="419100" progId="Equation.3">
              <p:embed/>
            </p:oleObj>
          </a:graphicData>
        </a:graphic>
      </p:graphicFrame>
      <p:sp>
        <p:nvSpPr>
          <p:cNvPr id="13" name="Rectangle 3"/>
          <p:cNvSpPr>
            <a:spLocks noChangeArrowheads="1"/>
          </p:cNvSpPr>
          <p:nvPr/>
        </p:nvSpPr>
        <p:spPr bwMode="auto">
          <a:xfrm>
            <a:off x="5143504" y="2474893"/>
            <a:ext cx="1000132"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en-US" sz="28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Giải</a:t>
            </a:r>
            <a:endParaRPr kumimoji="0" lang="en-US" sz="2800" b="0" i="0" u="none" strike="noStrike" cap="none" normalizeH="0" baseline="0" smtClean="0">
              <a:ln>
                <a:noFill/>
              </a:ln>
              <a:solidFill>
                <a:srgbClr val="FF000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8610">
                                            <p:subSp spid="_x0000_s68610"/>
                                          </p:spTgt>
                                        </p:tgtEl>
                                        <p:attrNameLst>
                                          <p:attrName>style.visibility</p:attrName>
                                        </p:attrNameLst>
                                      </p:cBhvr>
                                      <p:to>
                                        <p:strVal val="visible"/>
                                      </p:to>
                                    </p:set>
                                    <p:animEffect transition="in" filter="checkerboard(across)">
                                      <p:cBhvr>
                                        <p:cTn id="7" dur="500"/>
                                        <p:tgtEl>
                                          <p:spTgt spid="68610">
                                            <p:subSp spid="_x0000_s68610"/>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8609"/>
                                        </p:tgtEl>
                                        <p:attrNameLst>
                                          <p:attrName>style.visibility</p:attrName>
                                        </p:attrNameLst>
                                      </p:cBhvr>
                                      <p:to>
                                        <p:strVal val="visible"/>
                                      </p:to>
                                    </p:set>
                                    <p:animEffect transition="in" filter="checkerboard(across)">
                                      <p:cBhvr>
                                        <p:cTn id="10" dur="500"/>
                                        <p:tgtEl>
                                          <p:spTgt spid="68609"/>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checkerboard(across)">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68611"/>
                                        </p:tgtEl>
                                        <p:attrNameLst>
                                          <p:attrName>style.visibility</p:attrName>
                                        </p:attrNameLst>
                                      </p:cBhvr>
                                      <p:to>
                                        <p:strVal val="visible"/>
                                      </p:to>
                                    </p:set>
                                    <p:animEffect transition="in" filter="checkerboard(across)">
                                      <p:cBhvr>
                                        <p:cTn id="20" dur="500"/>
                                        <p:tgtEl>
                                          <p:spTgt spid="68611"/>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68614"/>
                                        </p:tgtEl>
                                        <p:attrNameLst>
                                          <p:attrName>style.visibility</p:attrName>
                                        </p:attrNameLst>
                                      </p:cBhvr>
                                      <p:to>
                                        <p:strVal val="visible"/>
                                      </p:to>
                                    </p:set>
                                    <p:animEffect transition="in" filter="checkerboard(across)">
                                      <p:cBhvr>
                                        <p:cTn id="25" dur="500"/>
                                        <p:tgtEl>
                                          <p:spTgt spid="68614"/>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8616"/>
                                        </p:tgtEl>
                                        <p:attrNameLst>
                                          <p:attrName>style.visibility</p:attrName>
                                        </p:attrNameLst>
                                      </p:cBhvr>
                                      <p:to>
                                        <p:strVal val="visible"/>
                                      </p:to>
                                    </p:set>
                                    <p:animEffect transition="in" filter="checkerboard(across)">
                                      <p:cBhvr>
                                        <p:cTn id="30" dur="500"/>
                                        <p:tgtEl>
                                          <p:spTgt spid="686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09" grpId="0"/>
      <p:bldP spid="1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0657" name="Object 1"/>
          <p:cNvGraphicFramePr>
            <a:graphicFrameLocks noChangeAspect="1"/>
          </p:cNvGraphicFramePr>
          <p:nvPr/>
        </p:nvGraphicFramePr>
        <p:xfrm>
          <a:off x="1456246" y="500042"/>
          <a:ext cx="4148274" cy="1071570"/>
        </p:xfrm>
        <a:graphic>
          <a:graphicData uri="http://schemas.openxmlformats.org/presentationml/2006/ole">
            <p:oleObj spid="_x0000_s70657" name="Equation" r:id="rId3" imgW="1625600" imgH="419100" progId="Equation.3">
              <p:embed/>
            </p:oleObj>
          </a:graphicData>
        </a:graphic>
      </p:graphicFrame>
      <p:sp>
        <p:nvSpPr>
          <p:cNvPr id="7066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0659" name="Object 3"/>
          <p:cNvGraphicFramePr>
            <a:graphicFrameLocks noChangeAspect="1"/>
          </p:cNvGraphicFramePr>
          <p:nvPr/>
        </p:nvGraphicFramePr>
        <p:xfrm>
          <a:off x="357158" y="1857364"/>
          <a:ext cx="8599620" cy="1000132"/>
        </p:xfrm>
        <a:graphic>
          <a:graphicData uri="http://schemas.openxmlformats.org/presentationml/2006/ole">
            <p:oleObj spid="_x0000_s70659" name="Equation" r:id="rId4" imgW="3606800" imgH="419100" progId="Equation.3">
              <p:embed/>
            </p:oleObj>
          </a:graphicData>
        </a:graphic>
      </p:graphicFrame>
      <p:sp>
        <p:nvSpPr>
          <p:cNvPr id="7066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0661" name="Object 5"/>
          <p:cNvGraphicFramePr>
            <a:graphicFrameLocks noChangeAspect="1"/>
          </p:cNvGraphicFramePr>
          <p:nvPr/>
        </p:nvGraphicFramePr>
        <p:xfrm>
          <a:off x="642910" y="3214686"/>
          <a:ext cx="8146539" cy="1214446"/>
        </p:xfrm>
        <a:graphic>
          <a:graphicData uri="http://schemas.openxmlformats.org/presentationml/2006/ole">
            <p:oleObj spid="_x0000_s70661" name="Equation" r:id="rId5" imgW="29210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0657"/>
                                        </p:tgtEl>
                                        <p:attrNameLst>
                                          <p:attrName>style.visibility</p:attrName>
                                        </p:attrNameLst>
                                      </p:cBhvr>
                                      <p:to>
                                        <p:strVal val="visible"/>
                                      </p:to>
                                    </p:set>
                                    <p:animEffect transition="in" filter="checkerboard(across)">
                                      <p:cBhvr>
                                        <p:cTn id="7" dur="500"/>
                                        <p:tgtEl>
                                          <p:spTgt spid="7065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0659"/>
                                        </p:tgtEl>
                                        <p:attrNameLst>
                                          <p:attrName>style.visibility</p:attrName>
                                        </p:attrNameLst>
                                      </p:cBhvr>
                                      <p:to>
                                        <p:strVal val="visible"/>
                                      </p:to>
                                    </p:set>
                                    <p:animEffect transition="in" filter="checkerboard(across)">
                                      <p:cBhvr>
                                        <p:cTn id="12" dur="500"/>
                                        <p:tgtEl>
                                          <p:spTgt spid="7065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70661"/>
                                        </p:tgtEl>
                                        <p:attrNameLst>
                                          <p:attrName>style.visibility</p:attrName>
                                        </p:attrNameLst>
                                      </p:cBhvr>
                                      <p:to>
                                        <p:strVal val="visible"/>
                                      </p:to>
                                    </p:set>
                                    <p:animEffect transition="in" filter="checkerboard(across)">
                                      <p:cBhvr>
                                        <p:cTn id="17" dur="500"/>
                                        <p:tgtEl>
                                          <p:spTgt spid="706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582</TotalTime>
  <Words>1628</Words>
  <Application>Microsoft Office PowerPoint</Application>
  <PresentationFormat>On-screen Show (4:3)</PresentationFormat>
  <Paragraphs>151</Paragraphs>
  <Slides>47</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47</vt:i4>
      </vt:variant>
    </vt:vector>
  </HeadingPairs>
  <TitlesOfParts>
    <vt:vector size="50" baseType="lpstr">
      <vt:lpstr>Office Theme</vt:lpstr>
      <vt:lpstr>Equation</vt:lpstr>
      <vt:lpstr>Visio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Bộ biến đổi điện áp xoay chiều 3 pha</vt:lpstr>
      <vt:lpstr>Bộ biến đổi điện áp xoay chiều 3 pha</vt:lpstr>
      <vt:lpstr>Bộ biến đổi điện áp xoay chiều 3 pha</vt:lpstr>
      <vt:lpstr>Slide 17</vt:lpstr>
      <vt:lpstr>Slide 18</vt:lpstr>
      <vt:lpstr>Slide 19</vt:lpstr>
      <vt:lpstr>Công tắc xoay chiều 1 pha</vt:lpstr>
      <vt:lpstr>Công tắc xoay chiều 1 pha</vt:lpstr>
      <vt:lpstr>Công tắc xoay chiều 1 pha</vt:lpstr>
      <vt:lpstr>Công tắc xoay chiều</vt:lpstr>
      <vt:lpstr>Công tắc xoay chiều 3 pha</vt:lpstr>
      <vt:lpstr>Công tắc xoay chiều 3 pha</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67</cp:revision>
  <dcterms:created xsi:type="dcterms:W3CDTF">2020-06-15T07:14:53Z</dcterms:created>
  <dcterms:modified xsi:type="dcterms:W3CDTF">2020-06-27T05:56:06Z</dcterms:modified>
</cp:coreProperties>
</file>